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6" r:id="rId11"/>
    <p:sldId id="267" r:id="rId12"/>
    <p:sldId id="262" r:id="rId13"/>
    <p:sldId id="263" r:id="rId14"/>
    <p:sldId id="264" r:id="rId15"/>
    <p:sldId id="26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F437AB-A082-4896-923D-7B00B1B70AA1}" v="3" dt="2024-02-14T19:20:55.848"/>
    <p1510:client id="{AAEAAC00-192D-4DBE-AB21-E27D67232AEE}" v="4" dt="2024-04-22T16:07:12.4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C4E59-BDA9-4AD4-EF4A-9BF9BB7294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DE40E2E-540C-8626-AB44-7E52AB3992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7F55635-3BA9-1419-99F9-4C76A9A6DBAD}"/>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5" name="Footer Placeholder 4">
            <a:extLst>
              <a:ext uri="{FF2B5EF4-FFF2-40B4-BE49-F238E27FC236}">
                <a16:creationId xmlns:a16="http://schemas.microsoft.com/office/drawing/2014/main" id="{2FC48758-4E7A-9DD2-9F2D-57D455FAE2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1647331-E2F7-5A7A-6008-7223E078472C}"/>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120988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9C4A8-B8C0-44EE-3667-F18F6DD84E6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317C9E4-C673-914F-0EB7-6AF71BC0F25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AB4DA0-E5BA-3604-5136-CC5AFA54B11B}"/>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5" name="Footer Placeholder 4">
            <a:extLst>
              <a:ext uri="{FF2B5EF4-FFF2-40B4-BE49-F238E27FC236}">
                <a16:creationId xmlns:a16="http://schemas.microsoft.com/office/drawing/2014/main" id="{52471B1C-26CA-BAC0-89A0-5C9B5156627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FF3F68-426E-4226-4BA0-D8560ACA5D1C}"/>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3607208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BCCCAF-F587-DD3B-9076-26D0A2EED1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95717A8-2A59-5295-518F-66166951A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AB8F80-D03E-F852-7B04-80AF162239CF}"/>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5" name="Footer Placeholder 4">
            <a:extLst>
              <a:ext uri="{FF2B5EF4-FFF2-40B4-BE49-F238E27FC236}">
                <a16:creationId xmlns:a16="http://schemas.microsoft.com/office/drawing/2014/main" id="{10E5EB09-FAF4-93ED-7982-A04292F054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85315A-152F-A05D-06BE-65EC3A210D66}"/>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2283155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4CE20-815A-3756-FD99-33A236E83D7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832F691-399F-698B-D5BB-F49713ED23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0F67E50-F62F-3F5C-47EF-8707AE170E03}"/>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5" name="Footer Placeholder 4">
            <a:extLst>
              <a:ext uri="{FF2B5EF4-FFF2-40B4-BE49-F238E27FC236}">
                <a16:creationId xmlns:a16="http://schemas.microsoft.com/office/drawing/2014/main" id="{FCBD1B17-19FB-0119-D45F-14904C735E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F40D5D1-CB18-24BA-E25C-772B8AECE6F7}"/>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2308274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58DA1-7CA8-0DF4-4852-07F8ECAB49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3AD859C-F472-EC82-54EE-B888653572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32EA78-C166-147A-AD2D-2AD14843B19D}"/>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5" name="Footer Placeholder 4">
            <a:extLst>
              <a:ext uri="{FF2B5EF4-FFF2-40B4-BE49-F238E27FC236}">
                <a16:creationId xmlns:a16="http://schemas.microsoft.com/office/drawing/2014/main" id="{BBDFD9F9-1EBA-E423-A1C3-BD3003D44F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FC5A53-EBE6-61D4-4290-5BB9CB7D1871}"/>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24362386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A9103-5135-3C5C-D7D6-5E141F3E7D6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A1A9DE5-4B78-DBAA-9FA9-C046FC76A1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A55940A-5800-2CF5-E83C-4BFBB51634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1122DC1-9177-8205-1D9A-A8ED223007D7}"/>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6" name="Footer Placeholder 5">
            <a:extLst>
              <a:ext uri="{FF2B5EF4-FFF2-40B4-BE49-F238E27FC236}">
                <a16:creationId xmlns:a16="http://schemas.microsoft.com/office/drawing/2014/main" id="{09CEF035-FEA1-8CA4-6642-392EFAC12A4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40BE994-58B5-DDD2-FEF1-FE923D312179}"/>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1054093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7580B-A5B7-2CC5-077C-8F323E84405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2AC1E49-62FA-5780-CC68-5359DF94B6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F2B307-FC3D-7A59-3397-9CA70C4189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A9BA613-3629-B2E3-3652-CF7DD9C808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C3930F-46EE-737D-E673-4A8EF974BF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C0A8FE8-68B0-3B9D-B853-BFEC66AED1EE}"/>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8" name="Footer Placeholder 7">
            <a:extLst>
              <a:ext uri="{FF2B5EF4-FFF2-40B4-BE49-F238E27FC236}">
                <a16:creationId xmlns:a16="http://schemas.microsoft.com/office/drawing/2014/main" id="{F10C10DA-8787-1512-5DEE-8E66E4FA790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3AB5731-8511-D5AB-E0ED-298AC575EDCE}"/>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545465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BBA63-CE27-0C62-8905-7220733A685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C7B4A2E-5A04-5468-8405-E2E640EED9A2}"/>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4" name="Footer Placeholder 3">
            <a:extLst>
              <a:ext uri="{FF2B5EF4-FFF2-40B4-BE49-F238E27FC236}">
                <a16:creationId xmlns:a16="http://schemas.microsoft.com/office/drawing/2014/main" id="{A3AC089C-AD90-13D5-F4E6-6D846E34B42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2670F5A-CA95-E57E-6AA2-8BB37C9C47A8}"/>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1607280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4D74BF-A1DA-957D-47AE-185884C24B1E}"/>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3" name="Footer Placeholder 2">
            <a:extLst>
              <a:ext uri="{FF2B5EF4-FFF2-40B4-BE49-F238E27FC236}">
                <a16:creationId xmlns:a16="http://schemas.microsoft.com/office/drawing/2014/main" id="{D2C4D761-4DC0-8F21-156C-AB3EA263FCF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CE74394-B932-E95E-ED27-83976111E78F}"/>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181139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75287-CE5F-EC23-BFD9-0DF5F52BC6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A2916AD-83CE-5F1E-4FD9-A1F02FC55A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47756A2-1171-82D0-3FBA-5F5B02529F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7DCF81-537F-0C7E-BEC5-E20010F2CC25}"/>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6" name="Footer Placeholder 5">
            <a:extLst>
              <a:ext uri="{FF2B5EF4-FFF2-40B4-BE49-F238E27FC236}">
                <a16:creationId xmlns:a16="http://schemas.microsoft.com/office/drawing/2014/main" id="{80FBC333-7A69-EBAE-42C2-3B09C1F2905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2318AD8-42CB-1B3A-317A-5DAA153213FE}"/>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4138078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DE972-DCEA-7D7C-99FA-6471467CB9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0C9E395-53F9-447A-4599-ADDE505414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645B3F-0B25-0497-D922-40148BEAB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0DD6DB-8D88-CD77-1CEF-205322062D43}"/>
              </a:ext>
            </a:extLst>
          </p:cNvPr>
          <p:cNvSpPr>
            <a:spLocks noGrp="1"/>
          </p:cNvSpPr>
          <p:nvPr>
            <p:ph type="dt" sz="half" idx="10"/>
          </p:nvPr>
        </p:nvSpPr>
        <p:spPr/>
        <p:txBody>
          <a:bodyPr/>
          <a:lstStyle/>
          <a:p>
            <a:fld id="{941E7AD1-0D5D-49B8-971A-FA84D1AD1924}" type="datetimeFigureOut">
              <a:rPr lang="en-IN" smtClean="0"/>
              <a:t>22-04-2024</a:t>
            </a:fld>
            <a:endParaRPr lang="en-IN"/>
          </a:p>
        </p:txBody>
      </p:sp>
      <p:sp>
        <p:nvSpPr>
          <p:cNvPr id="6" name="Footer Placeholder 5">
            <a:extLst>
              <a:ext uri="{FF2B5EF4-FFF2-40B4-BE49-F238E27FC236}">
                <a16:creationId xmlns:a16="http://schemas.microsoft.com/office/drawing/2014/main" id="{29E62329-5907-7363-9C2D-B7FE83F7936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9BD0030-321F-245C-2256-4E845D1ADD08}"/>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3701496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3A4C62-6802-11D4-DBB1-243CDF6FCB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C40ECE0-5297-BF02-B608-6044627CF7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2E52CB-7825-714C-F62B-223337CF27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41E7AD1-0D5D-49B8-971A-FA84D1AD1924}" type="datetimeFigureOut">
              <a:rPr lang="en-IN" smtClean="0"/>
              <a:t>22-04-2024</a:t>
            </a:fld>
            <a:endParaRPr lang="en-IN"/>
          </a:p>
        </p:txBody>
      </p:sp>
      <p:sp>
        <p:nvSpPr>
          <p:cNvPr id="5" name="Footer Placeholder 4">
            <a:extLst>
              <a:ext uri="{FF2B5EF4-FFF2-40B4-BE49-F238E27FC236}">
                <a16:creationId xmlns:a16="http://schemas.microsoft.com/office/drawing/2014/main" id="{110DD723-D379-C628-99B9-C34C124B3B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18DCE568-6797-C1D5-4E55-8CFA303057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F3300C9-3300-4F59-A8BA-8DEA38FDF435}" type="slidenum">
              <a:rPr lang="en-IN" smtClean="0"/>
              <a:t>‹#›</a:t>
            </a:fld>
            <a:endParaRPr lang="en-IN"/>
          </a:p>
        </p:txBody>
      </p:sp>
    </p:spTree>
    <p:extLst>
      <p:ext uri="{BB962C8B-B14F-4D97-AF65-F5344CB8AC3E}">
        <p14:creationId xmlns:p14="http://schemas.microsoft.com/office/powerpoint/2010/main" val="11602461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bject 5" descr="A city with lights on it&#10;&#10;Description automatically generated with medium confidence">
            <a:extLst>
              <a:ext uri="{FF2B5EF4-FFF2-40B4-BE49-F238E27FC236}">
                <a16:creationId xmlns:a16="http://schemas.microsoft.com/office/drawing/2014/main" id="{EEB1464F-5855-C47F-F63F-1E97D690FB6D}"/>
              </a:ext>
            </a:extLst>
          </p:cNvPr>
          <p:cNvPicPr/>
          <p:nvPr/>
        </p:nvPicPr>
        <p:blipFill rotWithShape="1">
          <a:blip r:embed="rId2" cstate="print"/>
          <a:srcRect t="33892" r="5953" b="1004"/>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C60DD94-CEF6-379F-B07B-BA0BDD0F4110}"/>
              </a:ext>
            </a:extLst>
          </p:cNvPr>
          <p:cNvSpPr>
            <a:spLocks noGrp="1"/>
          </p:cNvSpPr>
          <p:nvPr>
            <p:ph type="ctrTitle"/>
          </p:nvPr>
        </p:nvSpPr>
        <p:spPr>
          <a:xfrm>
            <a:off x="477980" y="1122363"/>
            <a:ext cx="4875069" cy="3204134"/>
          </a:xfrm>
        </p:spPr>
        <p:txBody>
          <a:bodyPr anchor="b">
            <a:normAutofit/>
          </a:bodyPr>
          <a:lstStyle/>
          <a:p>
            <a:pPr algn="l"/>
            <a:r>
              <a:rPr lang="en-US" sz="3700" dirty="0">
                <a:solidFill>
                  <a:schemeClr val="bg1"/>
                </a:solidFill>
                <a:effectLst/>
                <a:latin typeface="Times New Roman" panose="02020603050405020304" pitchFamily="18" charset="0"/>
                <a:ea typeface="Times New Roman" panose="02020603050405020304" pitchFamily="18" charset="0"/>
              </a:rPr>
              <a:t>REALESTATE PREDICTOR: AI-DRIVEN REAL-TIME PROPERTY VALUATION</a:t>
            </a:r>
            <a:br>
              <a:rPr lang="en-IN" sz="3700" dirty="0">
                <a:solidFill>
                  <a:schemeClr val="bg1"/>
                </a:solidFill>
                <a:effectLst/>
                <a:latin typeface="Times New Roman" panose="02020603050405020304" pitchFamily="18" charset="0"/>
                <a:ea typeface="Times New Roman" panose="02020603050405020304" pitchFamily="18" charset="0"/>
              </a:rPr>
            </a:br>
            <a:endParaRPr lang="en-IN" sz="3700" dirty="0">
              <a:solidFill>
                <a:schemeClr val="bg1"/>
              </a:solidFill>
            </a:endParaRPr>
          </a:p>
        </p:txBody>
      </p:sp>
      <p:sp>
        <p:nvSpPr>
          <p:cNvPr id="3" name="Subtitle 2">
            <a:extLst>
              <a:ext uri="{FF2B5EF4-FFF2-40B4-BE49-F238E27FC236}">
                <a16:creationId xmlns:a16="http://schemas.microsoft.com/office/drawing/2014/main" id="{0B5CDCAB-44B1-A35C-03D2-96FDDE72DDCF}"/>
              </a:ext>
            </a:extLst>
          </p:cNvPr>
          <p:cNvSpPr>
            <a:spLocks noGrp="1"/>
          </p:cNvSpPr>
          <p:nvPr>
            <p:ph type="subTitle" idx="1"/>
          </p:nvPr>
        </p:nvSpPr>
        <p:spPr>
          <a:xfrm>
            <a:off x="206029" y="4785631"/>
            <a:ext cx="4252640" cy="1836161"/>
          </a:xfrm>
        </p:spPr>
        <p:txBody>
          <a:bodyPr>
            <a:normAutofit/>
          </a:bodyPr>
          <a:lstStyle/>
          <a:p>
            <a:pPr algn="l"/>
            <a:r>
              <a:rPr lang="en-US" sz="1800" dirty="0">
                <a:solidFill>
                  <a:schemeClr val="bg1"/>
                </a:solidFill>
                <a:effectLst/>
                <a:latin typeface="Times New Roman" panose="02020603050405020304" pitchFamily="18" charset="0"/>
                <a:ea typeface="Times New Roman" panose="02020603050405020304" pitchFamily="18" charset="0"/>
              </a:rPr>
              <a:t>VALLURU MOHAMMAD RASHEED</a:t>
            </a:r>
            <a:endParaRPr lang="en-IN" sz="2000" dirty="0">
              <a:solidFill>
                <a:schemeClr val="bg1"/>
              </a:solidFill>
              <a:effectLst/>
              <a:latin typeface="Times New Roman" panose="02020603050405020304" pitchFamily="18" charset="0"/>
              <a:ea typeface="Times New Roman" panose="02020603050405020304" pitchFamily="18" charset="0"/>
            </a:endParaRPr>
          </a:p>
          <a:p>
            <a:pPr algn="l"/>
            <a:r>
              <a:rPr lang="en-IN" sz="2000" dirty="0">
                <a:solidFill>
                  <a:schemeClr val="bg1"/>
                </a:solidFill>
                <a:latin typeface="Times New Roman" panose="02020603050405020304" pitchFamily="18" charset="0"/>
                <a:ea typeface="Times New Roman" panose="02020603050405020304" pitchFamily="18" charset="0"/>
              </a:rPr>
              <a:t>		     --20BIT0216</a:t>
            </a:r>
          </a:p>
          <a:p>
            <a:pPr algn="l"/>
            <a:endParaRPr lang="en-IN" sz="2000" dirty="0">
              <a:solidFill>
                <a:schemeClr val="bg1"/>
              </a:solidFill>
              <a:effectLst/>
              <a:latin typeface="Times New Roman" panose="02020603050405020304" pitchFamily="18" charset="0"/>
              <a:ea typeface="Times New Roman" panose="02020603050405020304" pitchFamily="18" charset="0"/>
            </a:endParaRPr>
          </a:p>
          <a:p>
            <a:pPr algn="l"/>
            <a:r>
              <a:rPr lang="en-IN" sz="1800" dirty="0">
                <a:solidFill>
                  <a:schemeClr val="bg1"/>
                </a:solidFill>
                <a:effectLst/>
                <a:latin typeface="Times New Roman" panose="02020603050405020304" pitchFamily="18" charset="0"/>
                <a:ea typeface="Times New Roman" panose="02020603050405020304" pitchFamily="18" charset="0"/>
              </a:rPr>
              <a:t>GUIDE NAME: </a:t>
            </a:r>
            <a:br>
              <a:rPr lang="en-IN" sz="1800" dirty="0">
                <a:solidFill>
                  <a:schemeClr val="bg1"/>
                </a:solidFill>
                <a:effectLst/>
                <a:latin typeface="Times New Roman" panose="02020603050405020304" pitchFamily="18" charset="0"/>
                <a:ea typeface="Times New Roman" panose="02020603050405020304" pitchFamily="18" charset="0"/>
              </a:rPr>
            </a:br>
            <a:r>
              <a:rPr lang="en-IN" sz="1800" dirty="0">
                <a:solidFill>
                  <a:schemeClr val="bg1"/>
                </a:solidFill>
                <a:effectLst/>
                <a:latin typeface="Times New Roman" panose="02020603050405020304" pitchFamily="18" charset="0"/>
                <a:ea typeface="Times New Roman" panose="02020603050405020304" pitchFamily="18" charset="0"/>
              </a:rPr>
              <a:t>GUNDALA SWATHI MAM</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7248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DE2A067-AE78-F457-DDDD-EEA8ECB98CAA}"/>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75FFAD0-2409-47F2-980A-2CF4FFC69B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object 10">
            <a:extLst>
              <a:ext uri="{FF2B5EF4-FFF2-40B4-BE49-F238E27FC236}">
                <a16:creationId xmlns:a16="http://schemas.microsoft.com/office/drawing/2014/main" id="{7EC54B6C-E2E6-1F6E-4147-AF138FFE1B95}"/>
              </a:ext>
            </a:extLst>
          </p:cNvPr>
          <p:cNvPicPr/>
          <p:nvPr/>
        </p:nvPicPr>
        <p:blipFill rotWithShape="1">
          <a:blip r:embed="rId2" cstate="print">
            <a:alphaModFix amt="35000"/>
          </a:blip>
          <a:srcRect t="42010"/>
          <a:stretch/>
        </p:blipFill>
        <p:spPr>
          <a:xfrm>
            <a:off x="20" y="-9330"/>
            <a:ext cx="12191980" cy="6858000"/>
          </a:xfrm>
          <a:prstGeom prst="rect">
            <a:avLst/>
          </a:prstGeom>
        </p:spPr>
      </p:pic>
      <p:sp>
        <p:nvSpPr>
          <p:cNvPr id="2" name="TextBox 1">
            <a:extLst>
              <a:ext uri="{FF2B5EF4-FFF2-40B4-BE49-F238E27FC236}">
                <a16:creationId xmlns:a16="http://schemas.microsoft.com/office/drawing/2014/main" id="{2A0D7831-ECAB-DFF5-6966-1EEFE168703A}"/>
              </a:ext>
            </a:extLst>
          </p:cNvPr>
          <p:cNvSpPr txBox="1"/>
          <p:nvPr/>
        </p:nvSpPr>
        <p:spPr>
          <a:xfrm>
            <a:off x="841248" y="426720"/>
            <a:ext cx="10506456" cy="191914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000">
                <a:solidFill>
                  <a:srgbClr val="FFFFFF"/>
                </a:solidFill>
                <a:latin typeface="+mj-lt"/>
                <a:ea typeface="+mj-ea"/>
                <a:cs typeface="+mj-cs"/>
              </a:rPr>
              <a:t>Scope</a:t>
            </a:r>
          </a:p>
        </p:txBody>
      </p:sp>
      <p:sp>
        <p:nvSpPr>
          <p:cNvPr id="25" name="Rectangle 24">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FFFFFF"/>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77412204-B803-E746-637D-8649D9C60225}"/>
              </a:ext>
            </a:extLst>
          </p:cNvPr>
          <p:cNvSpPr txBox="1"/>
          <p:nvPr/>
        </p:nvSpPr>
        <p:spPr>
          <a:xfrm>
            <a:off x="841248" y="3337269"/>
            <a:ext cx="10509504" cy="2905686"/>
          </a:xfrm>
          <a:prstGeom prst="rect">
            <a:avLst/>
          </a:prstGeom>
        </p:spPr>
        <p:txBody>
          <a:bodyPr vert="horz" lIns="91440" tIns="45720" rIns="91440" bIns="45720" rtlCol="0">
            <a:normAutofit/>
          </a:bodyPr>
          <a:lstStyle/>
          <a:p>
            <a:pPr marL="285750" indent="-228600" algn="just">
              <a:lnSpc>
                <a:spcPct val="90000"/>
              </a:lnSpc>
              <a:spcAft>
                <a:spcPts val="600"/>
              </a:spcAft>
              <a:buFont typeface="Arial" panose="020B0604020202020204" pitchFamily="34" charset="0"/>
              <a:buChar char="•"/>
            </a:pPr>
            <a:r>
              <a:rPr lang="en-US" sz="2200" dirty="0">
                <a:solidFill>
                  <a:srgbClr val="FFFFFF"/>
                </a:solidFill>
              </a:rPr>
              <a:t>The project's goal is to establish a real-time property valuation system that can be tailored to different regions and property kinds. It brings together several data sources to offer a thorough picture of property assessments. The system is intended to be user-friendly, with capabilities that allow homeowners and real estate professionals to access and analyze property values by reviewing graphs and web application and collaboration with real estate specialists ensures that industry expertise is included. Scalability is also an important consideration. The initiative intends to provide a new standard for real estate appraisal procedures..</a:t>
            </a:r>
          </a:p>
        </p:txBody>
      </p:sp>
    </p:spTree>
    <p:extLst>
      <p:ext uri="{BB962C8B-B14F-4D97-AF65-F5344CB8AC3E}">
        <p14:creationId xmlns:p14="http://schemas.microsoft.com/office/powerpoint/2010/main" val="38923834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2EBFA83-D4DB-4CA0-B229-9E44634D7F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B0DAC8FB-A162-44E3-A606-C855A03A5B0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14" name="Rectangle 13">
            <a:extLst>
              <a:ext uri="{FF2B5EF4-FFF2-40B4-BE49-F238E27FC236}">
                <a16:creationId xmlns:a16="http://schemas.microsoft.com/office/drawing/2014/main" id="{21BDEC81-16A7-4451-B893-C15000083B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6A515A1-4D80-430E-BE0A-71A290516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8542" y="729175"/>
            <a:ext cx="11099352" cy="5399650"/>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pic>
        <p:nvPicPr>
          <p:cNvPr id="3" name="Picture 2">
            <a:extLst>
              <a:ext uri="{FF2B5EF4-FFF2-40B4-BE49-F238E27FC236}">
                <a16:creationId xmlns:a16="http://schemas.microsoft.com/office/drawing/2014/main" id="{B71E096A-65BB-D3A2-B667-795485CF86E6}"/>
              </a:ext>
            </a:extLst>
          </p:cNvPr>
          <p:cNvPicPr>
            <a:picLocks noChangeAspect="1"/>
          </p:cNvPicPr>
          <p:nvPr/>
        </p:nvPicPr>
        <p:blipFill>
          <a:blip r:embed="rId3"/>
          <a:stretch>
            <a:fillRect/>
          </a:stretch>
        </p:blipFill>
        <p:spPr>
          <a:xfrm>
            <a:off x="857251" y="1171813"/>
            <a:ext cx="10391774" cy="4962072"/>
          </a:xfrm>
          <a:prstGeom prst="rect">
            <a:avLst/>
          </a:prstGeom>
        </p:spPr>
      </p:pic>
      <p:sp>
        <p:nvSpPr>
          <p:cNvPr id="2" name="TextBox 1">
            <a:extLst>
              <a:ext uri="{FF2B5EF4-FFF2-40B4-BE49-F238E27FC236}">
                <a16:creationId xmlns:a16="http://schemas.microsoft.com/office/drawing/2014/main" id="{7F946228-A1AD-D430-9846-CEA9D638C0D7}"/>
              </a:ext>
            </a:extLst>
          </p:cNvPr>
          <p:cNvSpPr txBox="1"/>
          <p:nvPr/>
        </p:nvSpPr>
        <p:spPr>
          <a:xfrm>
            <a:off x="4390072" y="1162553"/>
            <a:ext cx="3411855" cy="463408"/>
          </a:xfrm>
          <a:prstGeom prst="rect">
            <a:avLst/>
          </a:prstGeom>
        </p:spPr>
        <p:txBody>
          <a:bodyPr vert="horz" lIns="91440" tIns="45720" rIns="91440" bIns="45720" rtlCol="0">
            <a:normAutofit fontScale="92500"/>
          </a:bodyPr>
          <a:lstStyle/>
          <a:p>
            <a:pPr>
              <a:lnSpc>
                <a:spcPct val="90000"/>
              </a:lnSpc>
              <a:spcAft>
                <a:spcPts val="600"/>
              </a:spcAft>
            </a:pPr>
            <a:r>
              <a:rPr lang="en-US" sz="2800" b="1" u="sng" dirty="0">
                <a:effectLst/>
              </a:rPr>
              <a:t>System Architecture:</a:t>
            </a:r>
            <a:endParaRPr lang="en-US" sz="2800" dirty="0">
              <a:effectLst/>
            </a:endParaRPr>
          </a:p>
        </p:txBody>
      </p:sp>
    </p:spTree>
    <p:extLst>
      <p:ext uri="{BB962C8B-B14F-4D97-AF65-F5344CB8AC3E}">
        <p14:creationId xmlns:p14="http://schemas.microsoft.com/office/powerpoint/2010/main" val="309292861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arn(inVertical)">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object 5">
            <a:extLst>
              <a:ext uri="{FF2B5EF4-FFF2-40B4-BE49-F238E27FC236}">
                <a16:creationId xmlns:a16="http://schemas.microsoft.com/office/drawing/2014/main" id="{20E46376-5E7E-180E-EFD1-9A8EB8B1FA0D}"/>
              </a:ext>
            </a:extLst>
          </p:cNvPr>
          <p:cNvPicPr/>
          <p:nvPr/>
        </p:nvPicPr>
        <p:blipFill rotWithShape="1">
          <a:blip r:embed="rId2" cstate="print"/>
          <a:srcRect t="39579" r="-1" b="11202"/>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B4916930-E76E-4100-9DCF-4981566A3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57375" y="1885950"/>
            <a:ext cx="8505825" cy="3152775"/>
          </a:xfrm>
          <a:prstGeom prst="rect">
            <a:avLst/>
          </a:prstGeom>
          <a:solidFill>
            <a:schemeClr val="bg1">
              <a:alpha val="75000"/>
            </a:schemeClr>
          </a:solidFill>
          <a:ln w="63500" cmpd="dbl">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AFFC906-B63C-534E-D20E-A8AF36096E4B}"/>
              </a:ext>
            </a:extLst>
          </p:cNvPr>
          <p:cNvSpPr txBox="1"/>
          <p:nvPr/>
        </p:nvSpPr>
        <p:spPr>
          <a:xfrm>
            <a:off x="2276475" y="2247900"/>
            <a:ext cx="7581900" cy="2514600"/>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6600" spc="405" dirty="0">
                <a:solidFill>
                  <a:schemeClr val="tx1">
                    <a:lumMod val="75000"/>
                    <a:lumOff val="25000"/>
                  </a:schemeClr>
                </a:solidFill>
                <a:latin typeface="Goudy Stout" panose="0202090407030B020401" pitchFamily="18" charset="0"/>
                <a:ea typeface="+mj-ea"/>
                <a:cs typeface="+mj-cs"/>
              </a:rPr>
              <a:t>Thanks!</a:t>
            </a:r>
            <a:endParaRPr lang="en-US" sz="6600" dirty="0">
              <a:solidFill>
                <a:schemeClr val="tx1">
                  <a:lumMod val="75000"/>
                  <a:lumOff val="25000"/>
                </a:schemeClr>
              </a:solidFill>
              <a:latin typeface="Goudy Stout" panose="0202090407030B020401" pitchFamily="18" charset="0"/>
              <a:ea typeface="+mj-ea"/>
              <a:cs typeface="+mj-cs"/>
            </a:endParaRPr>
          </a:p>
        </p:txBody>
      </p:sp>
    </p:spTree>
    <p:extLst>
      <p:ext uri="{BB962C8B-B14F-4D97-AF65-F5344CB8AC3E}">
        <p14:creationId xmlns:p14="http://schemas.microsoft.com/office/powerpoint/2010/main" val="24763253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678A1544-0F10-DF03-1D80-72AD066C2591}"/>
              </a:ext>
            </a:extLst>
          </p:cNvPr>
          <p:cNvPicPr>
            <a:picLocks noChangeAspect="1"/>
          </p:cNvPicPr>
          <p:nvPr/>
        </p:nvPicPr>
        <p:blipFill rotWithShape="1">
          <a:blip r:embed="rId2"/>
          <a:srcRect r="-3" b="-3"/>
          <a:stretch/>
        </p:blipFill>
        <p:spPr>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44" name="Group 43">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45" name="Freeform: Shape 44">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46" name="Freeform: Shape 45">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7" name="TextBox 36">
            <a:extLst>
              <a:ext uri="{FF2B5EF4-FFF2-40B4-BE49-F238E27FC236}">
                <a16:creationId xmlns:a16="http://schemas.microsoft.com/office/drawing/2014/main" id="{6B0761F5-3BB7-1284-784E-4BA0F6AC5280}"/>
              </a:ext>
            </a:extLst>
          </p:cNvPr>
          <p:cNvSpPr txBox="1"/>
          <p:nvPr/>
        </p:nvSpPr>
        <p:spPr>
          <a:xfrm>
            <a:off x="6234868" y="1820369"/>
            <a:ext cx="5217173" cy="4351338"/>
          </a:xfrm>
          <a:prstGeom prst="rect">
            <a:avLst/>
          </a:prstGeom>
        </p:spPr>
        <p:txBody>
          <a:bodyPr vert="horz" lIns="91440" tIns="45720" rIns="91440" bIns="45720" rtlCol="0">
            <a:normAutofit/>
          </a:bodyPr>
          <a:lstStyle/>
          <a:p>
            <a:pPr marL="285750" indent="-228600" algn="just">
              <a:lnSpc>
                <a:spcPct val="90000"/>
              </a:lnSpc>
              <a:spcAft>
                <a:spcPts val="600"/>
              </a:spcAft>
              <a:buFont typeface="Arial" panose="020B0604020202020204" pitchFamily="34" charset="0"/>
              <a:buChar char="•"/>
            </a:pPr>
            <a:r>
              <a:rPr lang="en-US" sz="1500" dirty="0">
                <a:solidFill>
                  <a:schemeClr val="bg1"/>
                </a:solidFill>
              </a:rPr>
              <a:t>The project is a pioneering effort to reinvent traditional real estate valuation by providing a cutting-edge real-time property valuation system.</a:t>
            </a:r>
          </a:p>
          <a:p>
            <a:pPr marL="285750" indent="-228600" algn="just">
              <a:lnSpc>
                <a:spcPct val="90000"/>
              </a:lnSpc>
              <a:spcAft>
                <a:spcPts val="600"/>
              </a:spcAft>
              <a:buFont typeface="Arial" panose="020B0604020202020204" pitchFamily="34" charset="0"/>
              <a:buChar char="•"/>
            </a:pPr>
            <a:r>
              <a:rPr lang="en-US" sz="1500" dirty="0">
                <a:solidFill>
                  <a:schemeClr val="bg1"/>
                </a:solidFill>
              </a:rPr>
              <a:t>The project's fundamental goal is to reform and modernize property valuation processes by utilizing cutting-edge technology such as artificial intelligence (AI) and machine learning (ML).</a:t>
            </a:r>
          </a:p>
          <a:p>
            <a:pPr marL="285750" indent="-228600" algn="just">
              <a:lnSpc>
                <a:spcPct val="90000"/>
              </a:lnSpc>
              <a:spcAft>
                <a:spcPts val="600"/>
              </a:spcAft>
              <a:buFont typeface="Arial" panose="020B0604020202020204" pitchFamily="34" charset="0"/>
              <a:buChar char="•"/>
            </a:pPr>
            <a:r>
              <a:rPr lang="en-US" sz="1500" dirty="0">
                <a:solidFill>
                  <a:schemeClr val="bg1"/>
                </a:solidFill>
              </a:rPr>
              <a:t>The use of multiple regression approaches, such as linear, Lasso, Ridge, and k-Nearest Neighbors (KNN), demonstrates a willingness to investigate different procedures for accurate property appraisals.</a:t>
            </a:r>
          </a:p>
          <a:p>
            <a:pPr marL="285750" indent="-228600" algn="just">
              <a:lnSpc>
                <a:spcPct val="90000"/>
              </a:lnSpc>
              <a:spcAft>
                <a:spcPts val="600"/>
              </a:spcAft>
              <a:buFont typeface="Arial" panose="020B0604020202020204" pitchFamily="34" charset="0"/>
              <a:buChar char="•"/>
            </a:pPr>
            <a:r>
              <a:rPr lang="en-US" sz="1500" dirty="0">
                <a:solidFill>
                  <a:schemeClr val="bg1"/>
                </a:solidFill>
              </a:rPr>
              <a:t>Transparency and explainability are crucial aspects meant to increase user confidence by offering insights into the AI model's decision-making process.</a:t>
            </a:r>
          </a:p>
        </p:txBody>
      </p:sp>
      <p:grpSp>
        <p:nvGrpSpPr>
          <p:cNvPr id="48"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49" name="Freeform: Shape 48">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TextBox 4">
            <a:extLst>
              <a:ext uri="{FF2B5EF4-FFF2-40B4-BE49-F238E27FC236}">
                <a16:creationId xmlns:a16="http://schemas.microsoft.com/office/drawing/2014/main" id="{98EBD2FB-B336-FC39-5BAD-CC2C23D21E19}"/>
              </a:ext>
            </a:extLst>
          </p:cNvPr>
          <p:cNvSpPr txBox="1"/>
          <p:nvPr/>
        </p:nvSpPr>
        <p:spPr>
          <a:xfrm>
            <a:off x="6410325" y="904875"/>
            <a:ext cx="1864228" cy="646331"/>
          </a:xfrm>
          <a:prstGeom prst="rect">
            <a:avLst/>
          </a:prstGeom>
          <a:noFill/>
        </p:spPr>
        <p:txBody>
          <a:bodyPr wrap="none" rtlCol="0">
            <a:spAutoFit/>
          </a:bodyPr>
          <a:lstStyle/>
          <a:p>
            <a:r>
              <a:rPr lang="en-IN" sz="3600" dirty="0">
                <a:solidFill>
                  <a:schemeClr val="bg1"/>
                </a:solidFill>
              </a:rPr>
              <a:t>Abstract</a:t>
            </a:r>
          </a:p>
        </p:txBody>
      </p:sp>
    </p:spTree>
    <p:extLst>
      <p:ext uri="{BB962C8B-B14F-4D97-AF65-F5344CB8AC3E}">
        <p14:creationId xmlns:p14="http://schemas.microsoft.com/office/powerpoint/2010/main" val="326189349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circle(in)">
                                      <p:cBhvr>
                                        <p:cTn id="12" dur="2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9FD3458D-2190-C5E7-E959-023B20844F5B}"/>
              </a:ext>
            </a:extLst>
          </p:cNvPr>
          <p:cNvSpPr txBox="1"/>
          <p:nvPr/>
        </p:nvSpPr>
        <p:spPr>
          <a:xfrm>
            <a:off x="6234865" y="568517"/>
            <a:ext cx="5248221" cy="106720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dirty="0">
                <a:solidFill>
                  <a:schemeClr val="bg1"/>
                </a:solidFill>
                <a:latin typeface="+mj-lt"/>
                <a:ea typeface="+mj-ea"/>
                <a:cs typeface="+mj-cs"/>
              </a:rPr>
              <a:t>Problem definition</a:t>
            </a:r>
          </a:p>
        </p:txBody>
      </p:sp>
      <p:pic>
        <p:nvPicPr>
          <p:cNvPr id="4" name="Picture 3">
            <a:extLst>
              <a:ext uri="{FF2B5EF4-FFF2-40B4-BE49-F238E27FC236}">
                <a16:creationId xmlns:a16="http://schemas.microsoft.com/office/drawing/2014/main" id="{186124C1-4F1A-6061-DFEB-07FBDF34E61E}"/>
              </a:ext>
            </a:extLst>
          </p:cNvPr>
          <p:cNvPicPr>
            <a:picLocks noChangeAspect="1"/>
          </p:cNvPicPr>
          <p:nvPr/>
        </p:nvPicPr>
        <p:blipFill rotWithShape="1">
          <a:blip r:embed="rId2"/>
          <a:srcRect r="-3" b="-3"/>
          <a:stretch/>
        </p:blipFill>
        <p:spPr>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11" name="Group 1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2" name="Freeform: Shape 1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8" name="TextBox 7">
            <a:extLst>
              <a:ext uri="{FF2B5EF4-FFF2-40B4-BE49-F238E27FC236}">
                <a16:creationId xmlns:a16="http://schemas.microsoft.com/office/drawing/2014/main" id="{E9A5565D-823A-C50A-1E85-8C5A508EC5CE}"/>
              </a:ext>
            </a:extLst>
          </p:cNvPr>
          <p:cNvSpPr txBox="1"/>
          <p:nvPr/>
        </p:nvSpPr>
        <p:spPr>
          <a:xfrm>
            <a:off x="6234868" y="1820369"/>
            <a:ext cx="5217173" cy="4351338"/>
          </a:xfrm>
          <a:prstGeom prst="rect">
            <a:avLst/>
          </a:prstGeom>
        </p:spPr>
        <p:txBody>
          <a:bodyPr vert="horz" lIns="91440" tIns="45720" rIns="91440" bIns="45720" rtlCol="0">
            <a:normAutofit/>
          </a:bodyPr>
          <a:lstStyle/>
          <a:p>
            <a:pPr marL="285750" indent="-228600" algn="just">
              <a:lnSpc>
                <a:spcPct val="90000"/>
              </a:lnSpc>
              <a:spcAft>
                <a:spcPts val="600"/>
              </a:spcAft>
              <a:buFont typeface="Arial" panose="020B0604020202020204" pitchFamily="34" charset="0"/>
              <a:buChar char="•"/>
            </a:pPr>
            <a:r>
              <a:rPr lang="en-US" dirty="0">
                <a:solidFill>
                  <a:schemeClr val="bg1"/>
                </a:solidFill>
              </a:rPr>
              <a:t>Traditional approaches are recognized as having limits in keeping up with the dynamic and fast-paced nature of the real estate business.</a:t>
            </a:r>
          </a:p>
          <a:p>
            <a:pPr marL="285750" indent="-228600" algn="just">
              <a:lnSpc>
                <a:spcPct val="90000"/>
              </a:lnSpc>
              <a:spcAft>
                <a:spcPts val="600"/>
              </a:spcAft>
              <a:buFont typeface="Arial" panose="020B0604020202020204" pitchFamily="34" charset="0"/>
              <a:buChar char="•"/>
            </a:pPr>
            <a:r>
              <a:rPr lang="en-US" dirty="0">
                <a:solidFill>
                  <a:schemeClr val="bg1"/>
                </a:solidFill>
              </a:rPr>
              <a:t>The difficulties connected with producing accurate and fast property values using traditional methods are noted as a major issue to be addressed.</a:t>
            </a:r>
          </a:p>
          <a:p>
            <a:pPr marL="285750" indent="-228600" algn="just">
              <a:lnSpc>
                <a:spcPct val="90000"/>
              </a:lnSpc>
              <a:spcAft>
                <a:spcPts val="600"/>
              </a:spcAft>
              <a:buFont typeface="Arial" panose="020B0604020202020204" pitchFamily="34" charset="0"/>
              <a:buChar char="•"/>
            </a:pPr>
            <a:r>
              <a:rPr lang="en-US" dirty="0">
                <a:solidFill>
                  <a:schemeClr val="bg1"/>
                </a:solidFill>
              </a:rPr>
              <a:t>Processing huge information and extracting useful insights from different property attributes are recognized as challenges that require novel solutions.</a:t>
            </a:r>
          </a:p>
          <a:p>
            <a:pPr marL="285750" indent="-228600" algn="just">
              <a:lnSpc>
                <a:spcPct val="90000"/>
              </a:lnSpc>
              <a:spcAft>
                <a:spcPts val="600"/>
              </a:spcAft>
              <a:buFont typeface="Arial" panose="020B0604020202020204" pitchFamily="34" charset="0"/>
              <a:buChar char="•"/>
            </a:pPr>
            <a:r>
              <a:rPr lang="en-US" dirty="0">
                <a:solidFill>
                  <a:schemeClr val="bg1"/>
                </a:solidFill>
              </a:rPr>
              <a:t>Recognizing the complexity associated with regional differences in property markets is critical, emphasizing the need for adaptation and customization in valuation methods.</a:t>
            </a:r>
          </a:p>
        </p:txBody>
      </p:sp>
      <p:grpSp>
        <p:nvGrpSpPr>
          <p:cNvPr id="1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6" name="Freeform: Shape 1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94565183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circle(in)">
                                      <p:cBhvr>
                                        <p:cTn id="12"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904F432C-4F5B-3437-5FA7-40B89635A5CC}"/>
              </a:ext>
            </a:extLst>
          </p:cNvPr>
          <p:cNvSpPr txBox="1"/>
          <p:nvPr/>
        </p:nvSpPr>
        <p:spPr>
          <a:xfrm>
            <a:off x="5956784" y="396117"/>
            <a:ext cx="5217172" cy="115885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solidFill>
                  <a:schemeClr val="bg1"/>
                </a:solidFill>
                <a:latin typeface="+mj-lt"/>
                <a:ea typeface="+mj-ea"/>
                <a:cs typeface="+mj-cs"/>
              </a:rPr>
              <a:t>Literature review</a:t>
            </a:r>
          </a:p>
        </p:txBody>
      </p:sp>
      <p:grpSp>
        <p:nvGrpSpPr>
          <p:cNvPr id="26" name="Graphic 38">
            <a:extLst>
              <a:ext uri="{FF2B5EF4-FFF2-40B4-BE49-F238E27FC236}">
                <a16:creationId xmlns:a16="http://schemas.microsoft.com/office/drawing/2014/main" id="{35C37387-FC74-4DFB-841A-B7688148CD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6583" y="795582"/>
            <a:ext cx="1910252" cy="709660"/>
            <a:chOff x="2267504" y="2540250"/>
            <a:chExt cx="1990951" cy="739640"/>
          </a:xfrm>
          <a:solidFill>
            <a:schemeClr val="bg1"/>
          </a:solidFill>
        </p:grpSpPr>
        <p:sp>
          <p:nvSpPr>
            <p:cNvPr id="27" name="Freeform: Shape 26">
              <a:extLst>
                <a:ext uri="{FF2B5EF4-FFF2-40B4-BE49-F238E27FC236}">
                  <a16:creationId xmlns:a16="http://schemas.microsoft.com/office/drawing/2014/main" id="{42D8A01F-F541-4FE1-9384-7A5B686AE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7067F35E-69E0-4628-B498-7058AF51FB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30" name="Oval 29">
            <a:extLst>
              <a:ext uri="{FF2B5EF4-FFF2-40B4-BE49-F238E27FC236}">
                <a16:creationId xmlns:a16="http://schemas.microsoft.com/office/drawing/2014/main" id="{D9FE21DE-050D-4E27-A007-AAE4EF842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59" y="3491269"/>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Oval 31">
            <a:extLst>
              <a:ext uri="{FF2B5EF4-FFF2-40B4-BE49-F238E27FC236}">
                <a16:creationId xmlns:a16="http://schemas.microsoft.com/office/drawing/2014/main" id="{77EF10EC-D135-4F55-A642-AFA283DD96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59" y="3491269"/>
            <a:ext cx="365021" cy="36502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4" name="object 6">
            <a:extLst>
              <a:ext uri="{FF2B5EF4-FFF2-40B4-BE49-F238E27FC236}">
                <a16:creationId xmlns:a16="http://schemas.microsoft.com/office/drawing/2014/main" id="{153FF037-9C7A-F7D2-47E4-65CB7DA5A040}"/>
              </a:ext>
            </a:extLst>
          </p:cNvPr>
          <p:cNvPicPr/>
          <p:nvPr/>
        </p:nvPicPr>
        <p:blipFill rotWithShape="1">
          <a:blip r:embed="rId2" cstate="print"/>
          <a:srcRect t="303" r="4" b="4438"/>
          <a:stretch/>
        </p:blipFill>
        <p:spPr>
          <a:xfrm>
            <a:off x="1526293" y="1554974"/>
            <a:ext cx="3555043" cy="3217333"/>
          </a:xfrm>
          <a:prstGeom prst="rect">
            <a:avLst/>
          </a:prstGeom>
        </p:spPr>
      </p:pic>
      <p:grpSp>
        <p:nvGrpSpPr>
          <p:cNvPr id="34" name="Graphic 4">
            <a:extLst>
              <a:ext uri="{FF2B5EF4-FFF2-40B4-BE49-F238E27FC236}">
                <a16:creationId xmlns:a16="http://schemas.microsoft.com/office/drawing/2014/main" id="{8546F01E-28C6-4D97-ACC0-50485CD546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973770" y="4637983"/>
            <a:ext cx="975169" cy="975171"/>
            <a:chOff x="5829300" y="3162300"/>
            <a:chExt cx="532256" cy="532257"/>
          </a:xfrm>
          <a:solidFill>
            <a:schemeClr val="bg1"/>
          </a:solidFill>
        </p:grpSpPr>
        <p:sp>
          <p:nvSpPr>
            <p:cNvPr id="35" name="Freeform: Shape 34">
              <a:extLst>
                <a:ext uri="{FF2B5EF4-FFF2-40B4-BE49-F238E27FC236}">
                  <a16:creationId xmlns:a16="http://schemas.microsoft.com/office/drawing/2014/main" id="{EB0908F7-1F79-4980-843B-7010EE8E8C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73653996-A332-4C70-839A-B246E0543A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9F15CE8-59C3-4EB5-9C7C-4BAAC5F7D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F61B38B2-7390-4304-A200-E656AE0896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DA0DCEB4-FD1D-4E15-A000-1A9CB77DA3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DCE85A3-7077-4FEE-B140-C20B1A230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4748CC5-5652-4C4F-A5CE-41DA83838C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047D79CB-5BE7-49A3-8C81-100690235C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2F449AC0-C0F3-4D2F-9134-78DDFD1B2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47A8DFB0-41C7-4703-BCC0-9022659112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B1A0CFB7-B9CE-4B04-92B5-FE295DFEB1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E7344B6F-954A-49BE-B5E9-19A09DC6B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F263CDF5-777C-406D-B2B2-0FF351D11F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sp>
        <p:nvSpPr>
          <p:cNvPr id="3" name="TextBox 2">
            <a:extLst>
              <a:ext uri="{FF2B5EF4-FFF2-40B4-BE49-F238E27FC236}">
                <a16:creationId xmlns:a16="http://schemas.microsoft.com/office/drawing/2014/main" id="{326880BE-5099-C439-44FF-395AB789FBB6}"/>
              </a:ext>
            </a:extLst>
          </p:cNvPr>
          <p:cNvSpPr txBox="1"/>
          <p:nvPr/>
        </p:nvSpPr>
        <p:spPr>
          <a:xfrm>
            <a:off x="5956783" y="1747592"/>
            <a:ext cx="5217173" cy="4351338"/>
          </a:xfrm>
          <a:prstGeom prst="rect">
            <a:avLst/>
          </a:prstGeom>
        </p:spPr>
        <p:txBody>
          <a:bodyPr vert="horz" lIns="91440" tIns="45720" rIns="91440" bIns="45720" rtlCol="0">
            <a:normAutofit fontScale="92500" lnSpcReduction="20000"/>
          </a:bodyPr>
          <a:lstStyle/>
          <a:p>
            <a:pPr algn="just">
              <a:lnSpc>
                <a:spcPct val="90000"/>
              </a:lnSpc>
              <a:spcAft>
                <a:spcPts val="600"/>
              </a:spcAft>
            </a:pPr>
            <a:r>
              <a:rPr lang="en-US" b="1" dirty="0">
                <a:solidFill>
                  <a:schemeClr val="bg1"/>
                </a:solidFill>
                <a:effectLst/>
              </a:rPr>
              <a:t>1. An Innovative Method to Predict Real Estate Prices using Convolutional Block Attention Module</a:t>
            </a:r>
            <a:r>
              <a:rPr lang="en-US" dirty="0">
                <a:solidFill>
                  <a:schemeClr val="bg1"/>
                </a:solidFill>
                <a:effectLst/>
              </a:rPr>
              <a:t> </a:t>
            </a:r>
          </a:p>
          <a:p>
            <a:pPr marL="285750" indent="-228600" algn="just">
              <a:lnSpc>
                <a:spcPct val="90000"/>
              </a:lnSpc>
              <a:spcAft>
                <a:spcPts val="600"/>
              </a:spcAft>
              <a:buFont typeface="Arial" panose="020B0604020202020204" pitchFamily="34" charset="0"/>
              <a:buChar char="•"/>
            </a:pPr>
            <a:r>
              <a:rPr lang="en-US" dirty="0">
                <a:solidFill>
                  <a:schemeClr val="bg1"/>
                </a:solidFill>
              </a:rPr>
              <a:t>It was published on 2023 and written by </a:t>
            </a:r>
            <a:r>
              <a:rPr lang="en-US" dirty="0">
                <a:solidFill>
                  <a:schemeClr val="bg1"/>
                </a:solidFill>
                <a:effectLst/>
              </a:rPr>
              <a:t>G N P V Babu, Dr. Vijayalakshmi N.S, Sameer Yadav, Dr. E. Manigandan, Chahat Gulati, Dr Aditya Kumar Singh Pundir.</a:t>
            </a:r>
          </a:p>
          <a:p>
            <a:pPr marL="285750" indent="-228600" algn="just">
              <a:lnSpc>
                <a:spcPct val="90000"/>
              </a:lnSpc>
              <a:spcAft>
                <a:spcPts val="600"/>
              </a:spcAft>
              <a:buFont typeface="Arial" panose="020B0604020202020204" pitchFamily="34" charset="0"/>
              <a:buChar char="•"/>
            </a:pPr>
            <a:r>
              <a:rPr lang="en-US" dirty="0">
                <a:solidFill>
                  <a:schemeClr val="bg1"/>
                </a:solidFill>
              </a:rPr>
              <a:t>They have used </a:t>
            </a:r>
            <a:r>
              <a:rPr lang="en-US" dirty="0">
                <a:solidFill>
                  <a:schemeClr val="bg1"/>
                </a:solidFill>
                <a:effectLst/>
              </a:rPr>
              <a:t>Convolutional Block Attention Module to develop their model.</a:t>
            </a:r>
          </a:p>
          <a:p>
            <a:pPr marL="285750" indent="-228600" algn="just">
              <a:lnSpc>
                <a:spcPct val="90000"/>
              </a:lnSpc>
              <a:spcAft>
                <a:spcPts val="600"/>
              </a:spcAft>
              <a:buFont typeface="Arial" panose="020B0604020202020204" pitchFamily="34" charset="0"/>
              <a:buChar char="•"/>
            </a:pPr>
            <a:r>
              <a:rPr lang="en-US" dirty="0">
                <a:solidFill>
                  <a:schemeClr val="bg1"/>
                </a:solidFill>
              </a:rPr>
              <a:t>It gives accuracy around 85%</a:t>
            </a:r>
          </a:p>
          <a:p>
            <a:pPr marL="285750" indent="-228600" algn="just">
              <a:lnSpc>
                <a:spcPct val="90000"/>
              </a:lnSpc>
              <a:spcAft>
                <a:spcPts val="600"/>
              </a:spcAft>
              <a:buFont typeface="Arial" panose="020B0604020202020204" pitchFamily="34" charset="0"/>
              <a:buChar char="•"/>
            </a:pPr>
            <a:r>
              <a:rPr lang="en-US" dirty="0">
                <a:solidFill>
                  <a:schemeClr val="bg1"/>
                </a:solidFill>
              </a:rPr>
              <a:t>This study intends to develop a novel method to accurately forecast real estate prices using machine learning models and actual transaction data.</a:t>
            </a:r>
          </a:p>
          <a:p>
            <a:pPr marL="285750" indent="-228600" algn="just">
              <a:lnSpc>
                <a:spcPct val="90000"/>
              </a:lnSpc>
              <a:spcAft>
                <a:spcPts val="600"/>
              </a:spcAft>
              <a:buFont typeface="Arial" panose="020B0604020202020204" pitchFamily="34" charset="0"/>
              <a:buChar char="•"/>
            </a:pPr>
            <a:r>
              <a:rPr lang="en-US" b="0" i="0" dirty="0">
                <a:solidFill>
                  <a:srgbClr val="F9F9F9"/>
                </a:solidFill>
                <a:effectLst/>
                <a:latin typeface="Söhne"/>
              </a:rPr>
              <a:t>Implementing CBAM adds complexity to the training process. The attention mechanisms require additional parameters, and training a model with attention mechanisms may require more data and computational resources.</a:t>
            </a:r>
          </a:p>
          <a:p>
            <a:pPr marL="285750" indent="-228600" algn="just">
              <a:lnSpc>
                <a:spcPct val="90000"/>
              </a:lnSpc>
              <a:spcAft>
                <a:spcPts val="600"/>
              </a:spcAft>
              <a:buFont typeface="Arial" panose="020B0604020202020204" pitchFamily="34" charset="0"/>
              <a:buChar char="•"/>
            </a:pPr>
            <a:r>
              <a:rPr lang="en-US" dirty="0">
                <a:solidFill>
                  <a:srgbClr val="F9F9F9"/>
                </a:solidFill>
                <a:latin typeface="Söhne"/>
              </a:rPr>
              <a:t>It uses more memory</a:t>
            </a:r>
            <a:endParaRPr lang="en-US" dirty="0">
              <a:solidFill>
                <a:schemeClr val="bg1"/>
              </a:solidFill>
            </a:endParaRPr>
          </a:p>
        </p:txBody>
      </p:sp>
    </p:spTree>
    <p:extLst>
      <p:ext uri="{BB962C8B-B14F-4D97-AF65-F5344CB8AC3E}">
        <p14:creationId xmlns:p14="http://schemas.microsoft.com/office/powerpoint/2010/main" val="2621588679"/>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D1DF9D2-17D7-8887-9F06-E5168293FA91}"/>
            </a:ext>
          </a:extLst>
        </p:cNvPr>
        <p:cNvGrpSpPr/>
        <p:nvPr/>
      </p:nvGrpSpPr>
      <p:grpSpPr>
        <a:xfrm>
          <a:off x="0" y="0"/>
          <a:ext cx="0" cy="0"/>
          <a:chOff x="0" y="0"/>
          <a:chExt cx="0" cy="0"/>
        </a:xfrm>
      </p:grpSpPr>
      <p:sp>
        <p:nvSpPr>
          <p:cNvPr id="52" name="Rectangle 51">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2A638C7D-9088-41A9-88A0-7357157BC1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31180" y="1109243"/>
            <a:ext cx="4842710" cy="4842710"/>
            <a:chOff x="1881974" y="1174396"/>
            <a:chExt cx="5290997" cy="5290997"/>
          </a:xfrm>
        </p:grpSpPr>
        <p:sp>
          <p:nvSpPr>
            <p:cNvPr id="55" name="Oval 54">
              <a:extLst>
                <a:ext uri="{FF2B5EF4-FFF2-40B4-BE49-F238E27FC236}">
                  <a16:creationId xmlns:a16="http://schemas.microsoft.com/office/drawing/2014/main" id="{9714B173-1D32-4BBC-A685-1F5D257ABD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EF82DD1-2343-4F41-B6A7-A6489A713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881974" y="1174396"/>
              <a:ext cx="5290997" cy="5290997"/>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8" name="Oval 57">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270" y="1095407"/>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4EBF8ADF-D5CE-84F1-FC60-3B9123A49419}"/>
              </a:ext>
            </a:extLst>
          </p:cNvPr>
          <p:cNvSpPr txBox="1"/>
          <p:nvPr/>
        </p:nvSpPr>
        <p:spPr>
          <a:xfrm>
            <a:off x="5644751" y="568517"/>
            <a:ext cx="6161004" cy="88637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dirty="0">
                <a:solidFill>
                  <a:schemeClr val="bg1"/>
                </a:solidFill>
                <a:latin typeface="+mj-lt"/>
                <a:ea typeface="+mj-ea"/>
                <a:cs typeface="+mj-cs"/>
              </a:rPr>
              <a:t>Literature review</a:t>
            </a:r>
          </a:p>
        </p:txBody>
      </p:sp>
      <p:grpSp>
        <p:nvGrpSpPr>
          <p:cNvPr id="60" name="Group 59">
            <a:extLst>
              <a:ext uri="{FF2B5EF4-FFF2-40B4-BE49-F238E27FC236}">
                <a16:creationId xmlns:a16="http://schemas.microsoft.com/office/drawing/2014/main" id="{3F219210-B16A-47B6-9AA8-207DAFF37E6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61" name="Freeform: Shape 60">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62" name="Freeform: Shape 61">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pic>
        <p:nvPicPr>
          <p:cNvPr id="4" name="object 6">
            <a:extLst>
              <a:ext uri="{FF2B5EF4-FFF2-40B4-BE49-F238E27FC236}">
                <a16:creationId xmlns:a16="http://schemas.microsoft.com/office/drawing/2014/main" id="{25C733C1-2861-9968-F44D-D722F5392781}"/>
              </a:ext>
            </a:extLst>
          </p:cNvPr>
          <p:cNvPicPr/>
          <p:nvPr/>
        </p:nvPicPr>
        <p:blipFill rotWithShape="1">
          <a:blip r:embed="rId2" cstate="print"/>
          <a:srcRect t="303" r="4" b="4438"/>
          <a:stretch/>
        </p:blipFill>
        <p:spPr>
          <a:xfrm>
            <a:off x="1649077" y="2017042"/>
            <a:ext cx="3217333" cy="2911676"/>
          </a:xfrm>
          <a:prstGeom prst="rect">
            <a:avLst/>
          </a:prstGeom>
        </p:spPr>
      </p:pic>
      <p:sp>
        <p:nvSpPr>
          <p:cNvPr id="3" name="TextBox 2">
            <a:extLst>
              <a:ext uri="{FF2B5EF4-FFF2-40B4-BE49-F238E27FC236}">
                <a16:creationId xmlns:a16="http://schemas.microsoft.com/office/drawing/2014/main" id="{1561353E-248D-3866-2E6D-E8AD14927D80}"/>
              </a:ext>
            </a:extLst>
          </p:cNvPr>
          <p:cNvSpPr txBox="1"/>
          <p:nvPr/>
        </p:nvSpPr>
        <p:spPr>
          <a:xfrm>
            <a:off x="6234868" y="1820369"/>
            <a:ext cx="5217173" cy="4351338"/>
          </a:xfrm>
          <a:prstGeom prst="rect">
            <a:avLst/>
          </a:prstGeom>
        </p:spPr>
        <p:txBody>
          <a:bodyPr vert="horz" lIns="91440" tIns="45720" rIns="91440" bIns="45720" rtlCol="0">
            <a:normAutofit fontScale="92500" lnSpcReduction="20000"/>
          </a:bodyPr>
          <a:lstStyle/>
          <a:p>
            <a:pPr algn="just">
              <a:lnSpc>
                <a:spcPct val="90000"/>
              </a:lnSpc>
              <a:spcAft>
                <a:spcPts val="600"/>
              </a:spcAft>
            </a:pPr>
            <a:r>
              <a:rPr lang="en-US" sz="1600" b="1" dirty="0">
                <a:solidFill>
                  <a:schemeClr val="bg1"/>
                </a:solidFill>
                <a:effectLst/>
              </a:rPr>
              <a:t>2. Predict Condominium Prices in Bangkok Based on Ensemble Learning Algorithm with various factors </a:t>
            </a:r>
            <a:r>
              <a:rPr lang="en-US" sz="1600" dirty="0">
                <a:solidFill>
                  <a:schemeClr val="bg1"/>
                </a:solidFill>
                <a:effectLst/>
              </a:rPr>
              <a:t> </a:t>
            </a:r>
          </a:p>
          <a:p>
            <a:pPr marL="285750" indent="-228600" algn="just">
              <a:lnSpc>
                <a:spcPct val="90000"/>
              </a:lnSpc>
              <a:spcAft>
                <a:spcPts val="600"/>
              </a:spcAft>
              <a:buFont typeface="Arial" panose="020B0604020202020204" pitchFamily="34" charset="0"/>
              <a:buChar char="•"/>
            </a:pPr>
            <a:r>
              <a:rPr lang="en-US" dirty="0">
                <a:solidFill>
                  <a:schemeClr val="bg1"/>
                </a:solidFill>
              </a:rPr>
              <a:t>It was published in 2023 and written by </a:t>
            </a:r>
            <a:r>
              <a:rPr lang="en-US" dirty="0">
                <a:solidFill>
                  <a:schemeClr val="bg1"/>
                </a:solidFill>
                <a:effectLst/>
              </a:rPr>
              <a:t>T. Anchaleechamaikorn, T. Lamjiak, T. Thongpe, L. Therapeutant and J. Polvichai.</a:t>
            </a:r>
          </a:p>
          <a:p>
            <a:pPr marL="285750" indent="-228600" algn="just">
              <a:lnSpc>
                <a:spcPct val="90000"/>
              </a:lnSpc>
              <a:spcAft>
                <a:spcPts val="600"/>
              </a:spcAft>
              <a:buFont typeface="Arial" panose="020B0604020202020204" pitchFamily="34" charset="0"/>
              <a:buChar char="•"/>
            </a:pPr>
            <a:r>
              <a:rPr lang="en-US" dirty="0">
                <a:solidFill>
                  <a:schemeClr val="bg1"/>
                </a:solidFill>
              </a:rPr>
              <a:t>They have used </a:t>
            </a:r>
            <a:r>
              <a:rPr lang="en-US" dirty="0">
                <a:solidFill>
                  <a:schemeClr val="bg1"/>
                </a:solidFill>
                <a:effectLst/>
              </a:rPr>
              <a:t>Random Forest Regressor &amp; Gradient Boosting Regressor.</a:t>
            </a:r>
          </a:p>
          <a:p>
            <a:pPr marL="342900" indent="-228600" algn="just">
              <a:lnSpc>
                <a:spcPct val="90000"/>
              </a:lnSpc>
              <a:spcAft>
                <a:spcPts val="600"/>
              </a:spcAft>
              <a:buFont typeface="Arial" panose="020B0604020202020204" pitchFamily="34" charset="0"/>
              <a:buChar char="•"/>
            </a:pPr>
            <a:r>
              <a:rPr lang="en-US" dirty="0">
                <a:solidFill>
                  <a:schemeClr val="bg1"/>
                </a:solidFill>
              </a:rPr>
              <a:t>This study proposes an AI-based system to evaluate condominium prices faster, more cost-effectively, and without human bias. The methodology includes web scraping and machine learning techniques to accurately predict condominium prices.</a:t>
            </a:r>
          </a:p>
          <a:p>
            <a:pPr marL="342900" indent="-228600" algn="just">
              <a:lnSpc>
                <a:spcPct val="90000"/>
              </a:lnSpc>
              <a:spcAft>
                <a:spcPts val="600"/>
              </a:spcAft>
              <a:buFont typeface="Arial" panose="020B0604020202020204" pitchFamily="34" charset="0"/>
              <a:buChar char="•"/>
            </a:pPr>
            <a:r>
              <a:rPr lang="en-US" dirty="0">
                <a:solidFill>
                  <a:schemeClr val="bg1"/>
                </a:solidFill>
              </a:rPr>
              <a:t>The dataset is obtained from a popular Thai property website, covering appraisal years from 2008 to 2019.</a:t>
            </a:r>
          </a:p>
          <a:p>
            <a:pPr marL="342900" indent="-228600" algn="just">
              <a:lnSpc>
                <a:spcPct val="90000"/>
              </a:lnSpc>
              <a:spcAft>
                <a:spcPts val="600"/>
              </a:spcAft>
              <a:buFont typeface="Arial" panose="020B0604020202020204" pitchFamily="34" charset="0"/>
              <a:buChar char="•"/>
            </a:pPr>
            <a:r>
              <a:rPr lang="en-US" b="0" i="0" dirty="0">
                <a:solidFill>
                  <a:srgbClr val="F9F9F9"/>
                </a:solidFill>
                <a:effectLst/>
                <a:latin typeface="Söhne"/>
              </a:rPr>
              <a:t>Training a large number of decision trees in parallel can be computationally expensive and memory-intensive, especially with large datasets. This can limit their applicability in resource-constrained environments.</a:t>
            </a:r>
            <a:endParaRPr lang="en-US" dirty="0">
              <a:solidFill>
                <a:schemeClr val="bg1"/>
              </a:solidFill>
            </a:endParaRPr>
          </a:p>
        </p:txBody>
      </p:sp>
      <p:grpSp>
        <p:nvGrpSpPr>
          <p:cNvPr id="64"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65" name="Freeform: Shape 64">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549176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88128F4-2FEB-76FB-9F43-A2454835CEDF}"/>
            </a:ext>
          </a:extLst>
        </p:cNvPr>
        <p:cNvGrpSpPr/>
        <p:nvPr/>
      </p:nvGrpSpPr>
      <p:grpSpPr>
        <a:xfrm>
          <a:off x="0" y="0"/>
          <a:ext cx="0" cy="0"/>
          <a:chOff x="0" y="0"/>
          <a:chExt cx="0" cy="0"/>
        </a:xfrm>
      </p:grpSpPr>
      <p:sp>
        <p:nvSpPr>
          <p:cNvPr id="74" name="Rectangle 73">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B0E31CFF-7DE4-068B-7422-63023A7EF909}"/>
              </a:ext>
            </a:extLst>
          </p:cNvPr>
          <p:cNvSpPr txBox="1"/>
          <p:nvPr/>
        </p:nvSpPr>
        <p:spPr>
          <a:xfrm>
            <a:off x="946521" y="396117"/>
            <a:ext cx="5217172" cy="115885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kern="1200">
                <a:solidFill>
                  <a:schemeClr val="bg1"/>
                </a:solidFill>
                <a:latin typeface="+mj-lt"/>
                <a:ea typeface="+mj-ea"/>
                <a:cs typeface="+mj-cs"/>
              </a:rPr>
              <a:t>Literature review</a:t>
            </a:r>
          </a:p>
        </p:txBody>
      </p:sp>
      <p:sp>
        <p:nvSpPr>
          <p:cNvPr id="76" name="Graphic 212">
            <a:extLst>
              <a:ext uri="{FF2B5EF4-FFF2-40B4-BE49-F238E27FC236}">
                <a16:creationId xmlns:a16="http://schemas.microsoft.com/office/drawing/2014/main" id="{52D7FCC1-2D52-49CE-A986-EE6E0CA649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78" name="Graphic 212">
            <a:extLst>
              <a:ext uri="{FF2B5EF4-FFF2-40B4-BE49-F238E27FC236}">
                <a16:creationId xmlns:a16="http://schemas.microsoft.com/office/drawing/2014/main" id="{28C3CACD-E5A7-4AAC-AE47-75CF7D30F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 name="TextBox 2">
            <a:extLst>
              <a:ext uri="{FF2B5EF4-FFF2-40B4-BE49-F238E27FC236}">
                <a16:creationId xmlns:a16="http://schemas.microsoft.com/office/drawing/2014/main" id="{C6259700-44CB-A4E8-2FAC-F0C17E1CA2C2}"/>
              </a:ext>
            </a:extLst>
          </p:cNvPr>
          <p:cNvSpPr txBox="1"/>
          <p:nvPr/>
        </p:nvSpPr>
        <p:spPr>
          <a:xfrm>
            <a:off x="946520" y="1747592"/>
            <a:ext cx="5508903" cy="5017102"/>
          </a:xfrm>
          <a:prstGeom prst="rect">
            <a:avLst/>
          </a:prstGeom>
        </p:spPr>
        <p:txBody>
          <a:bodyPr vert="horz" lIns="91440" tIns="45720" rIns="91440" bIns="45720" rtlCol="0">
            <a:normAutofit fontScale="92500" lnSpcReduction="10000"/>
          </a:bodyPr>
          <a:lstStyle/>
          <a:p>
            <a:pPr algn="just">
              <a:lnSpc>
                <a:spcPct val="90000"/>
              </a:lnSpc>
              <a:spcAft>
                <a:spcPts val="600"/>
              </a:spcAft>
            </a:pPr>
            <a:r>
              <a:rPr lang="en-US" sz="2000" b="1" dirty="0">
                <a:solidFill>
                  <a:schemeClr val="bg1"/>
                </a:solidFill>
              </a:rPr>
              <a:t>3</a:t>
            </a:r>
            <a:r>
              <a:rPr lang="en-US" sz="2000" b="1" dirty="0">
                <a:solidFill>
                  <a:schemeClr val="bg1"/>
                </a:solidFill>
                <a:effectLst/>
              </a:rPr>
              <a:t>. Real Estate Prediction System Using ML  </a:t>
            </a:r>
          </a:p>
          <a:p>
            <a:pPr marL="285750" indent="-228600" algn="just">
              <a:lnSpc>
                <a:spcPct val="90000"/>
              </a:lnSpc>
              <a:spcAft>
                <a:spcPts val="600"/>
              </a:spcAft>
              <a:buFont typeface="Arial" panose="020B0604020202020204" pitchFamily="34" charset="0"/>
              <a:buChar char="•"/>
            </a:pPr>
            <a:r>
              <a:rPr lang="en-US" sz="1600" dirty="0">
                <a:solidFill>
                  <a:schemeClr val="bg1"/>
                </a:solidFill>
              </a:rPr>
              <a:t>It was published in 2023 and written by </a:t>
            </a:r>
            <a:r>
              <a:rPr lang="en-US" sz="1600" dirty="0">
                <a:solidFill>
                  <a:schemeClr val="bg1"/>
                </a:solidFill>
                <a:effectLst/>
              </a:rPr>
              <a:t>Abhinav Wandhe, Lakshya Sehgal, Hardik Sumra, Aryaman Choudhary, Mrunalee Dhone</a:t>
            </a:r>
          </a:p>
          <a:p>
            <a:pPr marL="285750" indent="-228600" algn="just">
              <a:lnSpc>
                <a:spcPct val="90000"/>
              </a:lnSpc>
              <a:spcAft>
                <a:spcPts val="600"/>
              </a:spcAft>
              <a:buFont typeface="Arial" panose="020B0604020202020204" pitchFamily="34" charset="0"/>
              <a:buChar char="•"/>
            </a:pPr>
            <a:r>
              <a:rPr lang="en-US" sz="1600" dirty="0">
                <a:solidFill>
                  <a:schemeClr val="bg1"/>
                </a:solidFill>
              </a:rPr>
              <a:t>They have used Natural Language Processing (NLP) and Convolutional Neural Networks (CNN)</a:t>
            </a:r>
            <a:r>
              <a:rPr lang="en-US" sz="1600" dirty="0">
                <a:solidFill>
                  <a:schemeClr val="bg1"/>
                </a:solidFill>
                <a:effectLst/>
              </a:rPr>
              <a:t>.</a:t>
            </a:r>
          </a:p>
          <a:p>
            <a:pPr marL="342900" indent="-228600" algn="just">
              <a:lnSpc>
                <a:spcPct val="90000"/>
              </a:lnSpc>
              <a:spcAft>
                <a:spcPts val="600"/>
              </a:spcAft>
              <a:buFont typeface="Arial" panose="020B0604020202020204" pitchFamily="34" charset="0"/>
              <a:buChar char="•"/>
            </a:pPr>
            <a:r>
              <a:rPr lang="en-US" sz="1600" dirty="0">
                <a:solidFill>
                  <a:schemeClr val="bg1"/>
                </a:solidFill>
              </a:rPr>
              <a:t>A machine learning model was created in this paper to predict the likelihood of a price increase for real estate properties. The model utilizes features such as property area, age of construction, available rooms, direction of the property, and more. By incorporating these features, the system achieves over 80% accuracy in predicting price increases. This model is useful for investors and home buyers in making profitable purchase decisions.</a:t>
            </a:r>
          </a:p>
          <a:p>
            <a:pPr marL="342900" indent="-228600" algn="just">
              <a:lnSpc>
                <a:spcPct val="90000"/>
              </a:lnSpc>
              <a:spcAft>
                <a:spcPts val="600"/>
              </a:spcAft>
              <a:buFont typeface="Arial" panose="020B0604020202020204" pitchFamily="34" charset="0"/>
              <a:buChar char="•"/>
            </a:pPr>
            <a:r>
              <a:rPr lang="en-US" sz="1600" dirty="0">
                <a:solidFill>
                  <a:schemeClr val="bg1"/>
                </a:solidFill>
              </a:rPr>
              <a:t>If the quality of the textual data, such as property descriptions or reviews, is poor or contains a lot of noise, NLP models might struggle to extract meaningful features and patterns.</a:t>
            </a:r>
          </a:p>
          <a:p>
            <a:pPr marL="342900" indent="-228600" algn="just">
              <a:lnSpc>
                <a:spcPct val="90000"/>
              </a:lnSpc>
              <a:spcAft>
                <a:spcPts val="600"/>
              </a:spcAft>
              <a:buFont typeface="Arial" panose="020B0604020202020204" pitchFamily="34" charset="0"/>
              <a:buChar char="•"/>
            </a:pPr>
            <a:r>
              <a:rPr lang="en-US" sz="1600" dirty="0">
                <a:solidFill>
                  <a:schemeClr val="bg1"/>
                </a:solidFill>
              </a:rPr>
              <a:t>CNNs are designed for tasks where spatial hierarchies are important, like image recognition. In real estate data, the spatial invariance captured by CNNs might not be as relevant, as the data might not have the same grid-like structure as images.</a:t>
            </a:r>
          </a:p>
          <a:p>
            <a:pPr marL="342900" indent="-228600" algn="just">
              <a:lnSpc>
                <a:spcPct val="90000"/>
              </a:lnSpc>
              <a:spcAft>
                <a:spcPts val="600"/>
              </a:spcAft>
              <a:buFont typeface="Arial" panose="020B0604020202020204" pitchFamily="34" charset="0"/>
              <a:buChar char="•"/>
            </a:pPr>
            <a:endParaRPr lang="en-US" sz="1600" dirty="0">
              <a:solidFill>
                <a:schemeClr val="bg1"/>
              </a:solidFill>
            </a:endParaRPr>
          </a:p>
        </p:txBody>
      </p:sp>
      <p:grpSp>
        <p:nvGrpSpPr>
          <p:cNvPr id="80" name="Group 79">
            <a:extLst>
              <a:ext uri="{FF2B5EF4-FFF2-40B4-BE49-F238E27FC236}">
                <a16:creationId xmlns:a16="http://schemas.microsoft.com/office/drawing/2014/main" id="{3A35C15A-135A-4FD3-BA11-A046CFA3907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91531" y="1226111"/>
            <a:ext cx="1598829" cy="531293"/>
            <a:chOff x="6491531" y="1420258"/>
            <a:chExt cx="1598829" cy="531293"/>
          </a:xfrm>
          <a:solidFill>
            <a:schemeClr val="bg1"/>
          </a:solidFill>
        </p:grpSpPr>
        <p:grpSp>
          <p:nvGrpSpPr>
            <p:cNvPr id="81" name="Graphic 190">
              <a:extLst>
                <a:ext uri="{FF2B5EF4-FFF2-40B4-BE49-F238E27FC236}">
                  <a16:creationId xmlns:a16="http://schemas.microsoft.com/office/drawing/2014/main" id="{61E65A99-85A2-448D-AA1F-7690BD01A7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85" name="Freeform: Shape 84">
                <a:extLst>
                  <a:ext uri="{FF2B5EF4-FFF2-40B4-BE49-F238E27FC236}">
                    <a16:creationId xmlns:a16="http://schemas.microsoft.com/office/drawing/2014/main" id="{A127EC05-3250-408F-8F9F-A73F8B9B1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E6D9B8D4-23BB-4CD2-A0FF-95423AFEB0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82" name="Graphic 190">
              <a:extLst>
                <a:ext uri="{FF2B5EF4-FFF2-40B4-BE49-F238E27FC236}">
                  <a16:creationId xmlns:a16="http://schemas.microsoft.com/office/drawing/2014/main" id="{91DC38B0-ED19-4BAC-A009-485461F23D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83" name="Freeform: Shape 82">
                <a:extLst>
                  <a:ext uri="{FF2B5EF4-FFF2-40B4-BE49-F238E27FC236}">
                    <a16:creationId xmlns:a16="http://schemas.microsoft.com/office/drawing/2014/main" id="{1A2C10C3-E625-41E2-8047-2AE4A87F3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0F0340A9-BD8A-4ABB-9AC1-7A14DF22EE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pic>
        <p:nvPicPr>
          <p:cNvPr id="4" name="object 6">
            <a:extLst>
              <a:ext uri="{FF2B5EF4-FFF2-40B4-BE49-F238E27FC236}">
                <a16:creationId xmlns:a16="http://schemas.microsoft.com/office/drawing/2014/main" id="{0C98A09C-57D4-B727-5D03-D163F9EAD416}"/>
              </a:ext>
            </a:extLst>
          </p:cNvPr>
          <p:cNvPicPr/>
          <p:nvPr/>
        </p:nvPicPr>
        <p:blipFill rotWithShape="1">
          <a:blip r:embed="rId2" cstate="print"/>
          <a:srcRect t="303" r="4" b="4438"/>
          <a:stretch/>
        </p:blipFill>
        <p:spPr>
          <a:xfrm>
            <a:off x="7253021" y="1820349"/>
            <a:ext cx="3555043" cy="3217302"/>
          </a:xfrm>
          <a:prstGeom prst="rect">
            <a:avLst/>
          </a:prstGeom>
        </p:spPr>
      </p:pic>
      <p:grpSp>
        <p:nvGrpSpPr>
          <p:cNvPr id="88" name="Group 87">
            <a:extLst>
              <a:ext uri="{FF2B5EF4-FFF2-40B4-BE49-F238E27FC236}">
                <a16:creationId xmlns:a16="http://schemas.microsoft.com/office/drawing/2014/main" id="{03AF83E4-4DE2-499C-9F36-0279E7E4FB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54385" y="4452524"/>
            <a:ext cx="1443404" cy="1443428"/>
            <a:chOff x="10154385" y="4452524"/>
            <a:chExt cx="1443404" cy="1443428"/>
          </a:xfrm>
          <a:solidFill>
            <a:schemeClr val="bg1"/>
          </a:solidFill>
        </p:grpSpPr>
        <p:grpSp>
          <p:nvGrpSpPr>
            <p:cNvPr id="89" name="Graphic 4">
              <a:extLst>
                <a:ext uri="{FF2B5EF4-FFF2-40B4-BE49-F238E27FC236}">
                  <a16:creationId xmlns:a16="http://schemas.microsoft.com/office/drawing/2014/main" id="{0B09EB4D-4323-43F4-9970-42885A83A87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260" name="Freeform: Shape 259">
                <a:extLst>
                  <a:ext uri="{FF2B5EF4-FFF2-40B4-BE49-F238E27FC236}">
                    <a16:creationId xmlns:a16="http://schemas.microsoft.com/office/drawing/2014/main" id="{BA9C6284-1137-47FE-9471-23CA82494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A00A6D3C-23F9-41D9-B891-14D8E2E98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8F8D96F5-1ED7-4891-8D8B-A24E72DA7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0E9A3A72-EC37-423D-B309-A6487A86C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EBE630AB-13C0-44A2-80CA-C07483E93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B7768337-3D65-4FE5-8E1A-D79219E0A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968E4331-550E-4929-ACE8-D2ED2D6EA3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68D8817-CAEE-45BB-820E-A67C68D48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350A8C31-0139-4ABD-967A-139738E88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9855AEE1-1C1C-4832-8B4C-042F59E029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A41C5A32-BD0A-4457-9CF7-97467FA2B7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3C14A20-2E3C-49F8-AF55-C384FEB955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DB167719-0D82-4ABF-9BC8-B073A847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60582DE-E250-4561-9298-E4FADEB90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820B635A-6E81-4D8A-98A3-141E57A6FF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909A0ED-D070-4792-A2EE-CCEB6BA6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4619A19C-3B55-4085-8668-458999628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87D16772-2B59-486E-BE47-65D591C088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1D6A06B8-1E4A-497F-B977-F78E5D7D00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55BC53AD-5249-4FB1-AB74-3F71AAEB5A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36F8561A-874A-48BB-BCC2-07F002ED4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BA6B1B8F-9695-447F-BF2F-9010D40A0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454192F9-26C5-4212-BA60-CADA662AF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BFBDA013-4858-422E-AE7A-614BF71FB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42BA261C-0C75-431D-9FD5-2C3AA241B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0F8709D9-2655-4A39-9228-BCFCBF4122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9653F80B-5CF7-45EF-889B-FD0AAF4835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2A1DA86A-7442-4897-88A4-EDD18A01C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9623279-A4CE-49AC-B5FA-CD224324B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EB9D8B4D-1BE5-4CD9-A592-D0D3D76911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769A47A3-F5B7-4BF0-B920-21A62F96F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6E5DCDE9-48A4-41BA-987D-CC72C62B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F51F840-3DBF-444E-BC79-718416C51D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2DFD2B64-98D0-4E59-AE1F-693872F36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CF09CB65-8B7E-426C-A3FE-DD20196FC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43149294-A5BC-4E62-A167-3CD55E05B3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DB99FCDF-C9A0-40F7-ABDE-7247B2238D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0CE59751-EC07-43C1-A5F5-AF5D30EBBE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4573CCF2-67F2-4BD1-A01C-1D064B908F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1C60C662-612D-485A-A50D-E938C6E49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0048F63C-A2BB-4D89-9649-91EC2045C0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1C29F96C-43D4-4F0F-A76D-4CED9C610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B660107F-776B-455F-AC78-225F21B81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EB1DB332-7265-477D-9A04-EDB3799DE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EBBEFE2D-1654-40D8-A838-45728A168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190211E2-64DF-4171-811B-B8A0CD87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5F7CDCE8-8B48-4859-BDFE-FCB7BC6F5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B770A8C4-614E-4295-A937-718CC61B2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A699ADB6-675C-44B0-B96E-EDD7AC1F9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64875E98-2AA1-4001-90EA-2F3D9E017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5BEC7219-356F-4141-B57B-8BCD85BF77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564D4AAB-BB2C-4A77-BB45-94EEC66CD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CE9CF29A-81CA-4A03-8B04-55F566882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52FEFF22-7798-4730-9C0B-EC7EAFCD01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00149276-D167-4D2B-93F1-FD2958302B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E7DC22D5-A39C-4789-A952-D891488772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7BA51EF1-15F0-4193-AB83-F8C8A64D6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FB75ADB-F020-4C56-91C6-9AB4629855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DBCE5CDF-BBF6-4E67-8CCE-9482D7EB4F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2138BABC-E51C-4F80-972E-CF44385C16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96B0C850-272E-4B08-8779-B872DCAA3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2EEE54AF-B9C2-494D-9E02-2F67FEF7A2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D21349A4-F7C9-492C-A658-EA9F7538B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D88D1ED8-AC07-4621-9933-E10CE6122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6FD21FCD-1DA9-45C2-9AB5-548EE0E6E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C8BDD8CA-1442-470F-A5D3-FC8A87A103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3B8DF094-690E-4C13-8284-7A7C97441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FE0B926C-A114-444D-BA51-FECE28B03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00BDE6CC-5F54-4752-ACC4-E3BCF2BEE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E28F857-CCD8-4222-84C0-A0B415E7B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CD2687E0-0214-44E6-8BB1-34F6B7BA89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F1236AA-FC17-487E-83B1-D71BCB2A8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623384AA-72EF-4BCF-9137-194440583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1BD81D1B-2270-4FBE-B437-F0DBB8DDF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6411E268-F8CA-4C78-82ED-DDCF28B0B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D48F8732-5205-4843-A2EB-3E0EB18F9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DC5966DA-8E1A-43FF-A1A4-C6879B4564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E3BEFD3E-662F-4B38-859E-093A14241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06C52F63-F17B-4356-A3AE-9707D93D29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85706A28-0822-4064-AD3E-2A1F4E1C9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348A813F-1672-44DB-A207-F3494E7C2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6FC8AEBA-4BD5-4BB0-B004-A8B06B6A4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71ED8D8F-0325-426C-9257-1A5048211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0FF054DF-85C2-466A-9D64-EB6D95AA8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2D01FA60-E77D-41EE-8228-CFB979E3D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C8D6F02-E0C8-4EF5-9D41-E75C16C16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BD111AAF-4EE4-4A89-84D2-4201F035D7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E8F4C133-3F54-4715-A7D6-4261B9A99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0BAA2E6B-E393-45EA-8AE6-A775AA69CC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7DB4F953-9FE8-4B8D-A62B-CB20A7037A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9D918AF2-85FB-436F-99DB-622B07664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1F078C58-0893-4D64-B685-BCB70CAC62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AEDA3784-7618-477C-A8B0-36FA393D64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0AC49727-CA00-439E-82D4-B446B78965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6B67B441-65C8-4A53-968B-C56CB4086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94CEDDB5-CC85-4A9E-A73C-85D7B714F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80BF7883-770D-4CA2-BE01-C5F4B102B9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7DF07BC6-9560-430C-86FA-AFA6F7DF0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9B085920-7744-44C8-AF91-D2F16C997D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22308C0A-08FC-4AAA-87B2-1E57033E4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AB727BDA-993C-4BB5-8CED-8D50C55F7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1BB192D1-56DC-4342-911C-7D80A9084D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337ADC5A-E225-4E91-B940-2DD15330E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0D170CF5-349D-4588-8AD3-373D47A4E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297A6982-5B80-4376-A9D2-C11E9B084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0B14F779-546D-4011-8459-2E8E34C50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35AE6943-22C6-405D-A071-F8EC29DAB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2464DBFD-1DA1-456F-8427-CF66CD4C8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C9CA1114-00C4-448B-BF9A-9D70C709B0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2101A885-A4A8-4AFE-9905-E510D58C8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661E165D-4826-43AD-AD75-1C965A71A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C1F2231A-5945-44AF-95E4-6D14529C8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1998F14A-698C-4220-92B8-2EC10C356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496E0BBF-D595-4DAE-91C6-4EB179C693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E31F1BC0-CB0A-4386-BE5E-7972AFB050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B1575BDE-4CFA-4FAD-9F64-692A6DBFF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9D32D2E3-5D5B-4751-A477-A26860AC17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92009233-25F1-4029-B170-318CBBA00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CBFA5E5-8384-4D58-BD73-BA36E23E8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3ACBBAC3-185E-4C28-81AB-C9BE2A88D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225AF996-F3FB-4AF2-B954-BDF79069E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E10B0127-17D3-4B62-8708-9558A7945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A36A9D1B-B750-446F-99FF-E3280E32AD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C078DB92-DE53-4BEC-BBD4-B5966EAA1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7334AD7D-F850-4E92-89F9-49EE6E3AA7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14D983A3-96A9-4BB8-90D5-93B0E625F8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43A1FFE3-BB5F-4455-B23F-DA56AE791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C34E69E0-4115-4CAA-86FB-1D5A8830D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E5707C7C-BEB2-4920-9D44-8AF218FFB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D95D2E5E-6D1E-43FC-A231-E28A08296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DB511D52-FE0D-4F8D-AC2F-6806904C67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E4D31CC7-D38B-4566-A6F9-5CB84EEAA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48116577-FA2A-434D-83D4-213A1497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2288414-AA9B-4065-A506-AE5ED2ABC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92EAF5E5-70A0-4FE6-B906-6BCF9C49F7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3DA12971-2CD2-4DE8-8B05-8B11B5614B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B9486073-CABC-45A3-B442-5959E5CE6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3EEB7953-85A2-4391-931C-CE88AC053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BF2EBC9-4A08-4A35-8C75-15E51BA0AB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686BEF1-7F1A-40F6-BC3F-24221ACEC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5D2D2281-DA3F-41A6-B56E-2EE507826A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B1EBA419-056B-478C-A25C-B349F4DDD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3DE38383-61B3-4E4E-B781-1C7DA04D65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F62AD048-154B-4830-A46F-263BA35AA7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636A730F-15EE-440C-84B5-0541AE954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31AF286F-6D0E-447F-B4D1-24729E0D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36F64061-98E4-477D-BABF-CC6BA8D67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1C601616-D38B-4ED2-BD55-F5AEA36AB0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E0593B16-48EE-41A8-B4AF-E03A74CBB8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26B2406B-8A3A-4381-8D69-1178F16C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F1F792D-BA16-4D8F-99C3-E5E6959A51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AA77D5AF-6FFE-4577-BC40-BA19023071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08F16A01-2EE8-4E4F-83CD-2000577D1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18ACB7FF-8D64-44A2-8571-7DB441D97E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E15E0D81-20B6-4D4C-9B7C-4D5A01B6AA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8F687395-0ADA-4504-B6D0-D55493AB66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4D99C3F-4701-403D-A69E-EE345B0E4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0C6D9CF1-A535-4742-B2CF-B61ADC55E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E9EB265F-CF4E-4485-88F1-AE3CE1BE37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9B354D37-6517-4AF4-8195-9A7B43D20C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2A3087FA-3C5B-4898-9FE2-633DAA0B74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C8D7AB32-147E-4110-ABBE-7F1FB68942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542ED17E-A6FC-4BC6-B7FE-EF9BC5B1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4610CFBC-B173-4CBE-BBD7-7E859FCA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7578019C-8AAF-4A81-84C4-155EB43FAF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46936191-0661-4BD8-9A61-D00FAC97D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F7BC1D8F-F88B-4A19-B640-8DCC73992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47D77817-943A-4D8A-82EE-C309FC9FF0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BF86E220-D031-40B7-B3A2-0C723E3A91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90" name="Graphic 4">
              <a:extLst>
                <a:ext uri="{FF2B5EF4-FFF2-40B4-BE49-F238E27FC236}">
                  <a16:creationId xmlns:a16="http://schemas.microsoft.com/office/drawing/2014/main" id="{226E1D80-1BFB-4A13-8F3C-94D54398C5F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91" name="Freeform: Shape 90">
                <a:extLst>
                  <a:ext uri="{FF2B5EF4-FFF2-40B4-BE49-F238E27FC236}">
                    <a16:creationId xmlns:a16="http://schemas.microsoft.com/office/drawing/2014/main" id="{3DCC1C21-CB11-4506-90E4-37DCD97AF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68177170-8FD3-4752-B1DB-0186ADF9B1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8CAA5FB4-9073-4612-99F5-95E1C6D06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DE021324-18DD-4114-8992-9652707C1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6ECBC33B-D8EB-4804-9EA3-57C07B57C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D03927C7-0E45-4B61-844A-4A626FDF6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AC6AF6E8-E748-47F7-B35C-567D5FBA6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1EC671E5-B299-470C-9C7A-A50106E51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7410EBDF-623D-41EF-82A4-9FB938A7B6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B6F866F8-B429-471B-9C2B-051BDCBAF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883B4FBD-06C8-4D5D-B0D9-755E4CD1A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E3FD149-0B2F-4DA0-9721-59B9FEE8E0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4D26DB48-036E-4616-BA8B-C606A7B58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8D6F6275-06AB-4316-B8C4-927E53487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8E8CABF3-9C76-46A0-8DE9-F055C94A93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01A12ED9-6299-4ABD-9827-DD52FE22B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C0ADA37A-E396-4F92-AB19-D6994E0DD5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6A96001A-BD0F-4CF9-A22B-545ED4F86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BD9ACB13-4C6C-4347-9F65-1309B33A17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1F17BE4A-72F8-4529-8558-E62103AEA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806708C3-D03F-4605-8C6F-AE8EDA083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D520ADFA-68AE-4CE4-913A-F070A2817D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3C6C63AD-C87A-403E-ADB5-4EDD034438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9370EAC6-89F0-4826-90D1-E55C334479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1FB61DD4-AB7B-417A-AE96-B1D9CBAC10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4AD18D2-11BA-4192-9845-206C033F3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85892E2D-483A-4C0A-87C7-6FFA2EB5E2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A4037ACD-005D-4907-942F-D565AF6C8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AA8FD84E-39BE-456B-84C5-E03698AAC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B2FC47C2-6EF5-4D17-8703-527F28609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DD29BC8A-00E1-481E-8BA4-1AA7F4AA1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5AF6ABE5-726A-495B-A832-3851CB911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F8E250A7-0600-440B-BEBC-61B2D4D7B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CC36BEB1-881D-4496-AD7F-1CC4B46FA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371DFE25-AF37-409C-B032-5F47D7150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39AF97A7-FC44-49BF-ABD1-59DB48B89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3939D792-9C64-48CF-8607-C7873A563A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2F69E48F-45D8-4A8A-A101-5DF775A5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EE47C3F3-8AC5-414F-8E20-25DA306C5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F09CB222-24C1-414A-B56E-EA3617D05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7FC26844-A93E-4C55-8619-F58615B4A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3EA8BA8A-4848-4084-A841-501CECF28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34BC148C-3116-4C75-89DF-2BF348429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91F3F7CB-7B69-49A3-A09E-D20648831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58072F8C-2347-472F-9D9A-F5511BA40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322C76E0-8D4F-4788-9856-B1AB15B209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63A9EC23-E263-4098-AC45-E628E1A297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B72211D0-3733-443C-999F-6CE736381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CEC069AD-6364-4585-A8F1-931648A1B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39361719-49F1-40E3-9ABA-2FE9D78364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737F2D47-03EF-4AE6-ABB9-36506DF5A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2554F257-3BD2-493C-A5F1-FCC2C64C35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4D297D55-4523-4CE1-9A0F-3EA6B27F79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605D1D96-783B-407F-BF8C-B0773589EB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95D03B3C-A55A-4738-A6FF-8F2DA5B99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D41CE56E-C4C8-427A-9E82-C1EEF78E84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72359086-D108-47DE-B6EA-0BEE1835D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6FA49818-F2EA-427C-B93C-15E320DA1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E435C1E1-0D80-4B30-8CAC-C6EDE1DE7B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30FCB137-01B0-4770-AFC3-003DF7897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7D03298B-8D34-487C-9DF0-DB9AC8307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4698B28F-FFEF-44BA-B657-E59F80990F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900A4B40-BCFB-46E4-AE4F-FCC5C6509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914CE6AE-7FAB-4A5D-8EA2-861CAF598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FF0F3D4A-D39F-48EE-934D-C73834DC5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09B630BB-5848-4C72-9F5A-FC8EBE7A6B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F662A334-5814-480B-861F-17661B60F7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DC0FC730-550F-42A2-AE79-EEA30B11C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03054F4A-43DC-46A1-89D0-87DA8F315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5F66EF36-2C9F-49B2-B972-1BA82C8F36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47955EF8-6501-4579-B85F-DE5C0815FF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E0BA4174-EBEB-40DA-8B1D-6A7851E38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50512C7C-98D6-45AD-8CA4-1BEB01262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416CB557-0CE9-4015-A920-C6766A0664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5EA7B3B4-3BF2-4B69-B300-5D86CCB0A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D887DF00-5D34-4A8B-9A84-C40D336238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EADE921C-83B0-4521-916F-E7EC5CFDA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5CEDA6FA-EB55-47AE-A005-BF546085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9DAC0C40-EF50-4632-B781-ACDAE95AF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582AAB43-E3D9-4272-8809-5F70B30206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8C7D300-E0BD-4C12-92B1-0801266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CCA3ED35-2344-4402-B61B-3932E69457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949146BF-06FF-41BB-BDD3-B80BABB3AA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393A6A5F-F75B-4BBC-AADC-A84DA758EE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77B21059-EA9B-4329-968B-81F7966D2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BFF9C99F-41B4-4789-934B-8BF03EA94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C180277F-7E18-4896-AE91-960B379D2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C95FE437-DA37-44C9-B975-96C6DD9DE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A2A5369E-5DB7-4854-BBEC-D043F3A5F2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B6B0D6D9-913A-4804-83B5-5A9858F570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29B4FACF-EF13-4EFA-86D3-D5B2B6703A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7BD767A9-D2A3-4942-B654-34DDDFD60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0C97F02F-13B9-4D7E-B916-BC8713CC0D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99C0654B-0803-40FA-BF28-D8EA65F58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D44F31B6-3657-4241-A94E-EEDBFF0C9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3557624B-3CCB-43DA-998B-B1EC599C7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75B0CCD4-215D-456D-808C-F96ABB7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FE4E038E-23E6-43BE-9A3B-523A28DF7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A686F1FD-4135-414B-8575-ED97CC8DBF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36FBC8D5-B3FE-4E26-8B4F-5D5668A8A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33A60C97-778A-4251-A66B-49769F0C2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0CC04E3B-2AC3-4A7B-A425-DDABEA8AF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CEF7D0E1-459C-4A15-9F05-545F6430B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D5797445-BFB3-4EB2-8B44-4BF2C9E915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E27FB1FC-477D-45B3-82B0-0F49364698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D94CF442-4FF2-41B3-8870-097DBAF46C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A24927C8-A42E-4B8D-84A4-50A58968B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5379CB96-0D3A-4582-8650-A909955BA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531F84F2-CE93-4841-9AA6-BC9E355796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D1BED9D2-07EF-452E-AFA1-9A1E80AE24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2C75A1A5-0A11-42EA-AF4E-FF52721258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4275A1C7-FA96-4BBB-A7EF-A7ED02814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8CA8B3B4-73BE-41D5-900B-42FBF6AA72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0264B0D-E150-4641-BBB1-58080670E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BCC2D199-EF36-4077-A50C-D9FC99331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C6DCCA13-7F75-46F9-97B3-A9DA4C217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56C76EEB-75A4-418F-9FE0-CC513BC3C2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1E952CEF-EC1B-4714-8900-D2DFAEF30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2B899198-ADCC-4613-957B-7A40B17B15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581AF7F-95DB-4163-B608-C04A61FB92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5616F834-835A-42B4-B51B-5AD285E283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EF598AFA-5F8F-4191-8881-1DE91BB2B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6623A080-F2C6-4664-B99C-99A9C287B4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330E7091-D82F-490A-8F32-DE8745212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B340B39-E421-434F-AF1A-DAD7E7802D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6C2ED568-9809-4A18-A06A-87018A987E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A6C26F4B-6369-4557-B6D4-A1B448B1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42CEA830-FB77-4EA5-9BAB-64B6F500F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E5A9B88C-3ADF-40D8-9E9B-42439F8520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CC9DEE2F-0410-4B1A-BED8-D1371CE8B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8A66E75A-959E-436D-B1F1-DBD1E460E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B35526DB-3749-43FA-84BA-E73EE1D1DB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6503C90B-19EF-4925-A08A-AE40956A26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B98692DC-F401-45BC-ABC7-421F3391C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8629B1A4-7BFC-4F45-9FAD-BB035C4E4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2F92592-AB8B-4732-BEE7-3E2B830EA3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9C3644DC-02D1-43FF-8ED1-0ECBBA4B3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4DC12AE3-E70C-4CD8-9A74-7567F99C46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0E0DDE12-8B48-4D21-8863-06298ED8B8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C611F1DE-AF40-48FC-8A1E-0A175D439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34C2CAED-22FC-4450-8BBC-7811F7DF9B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F89E6B45-A41C-4735-A7F5-E4EFD5DCF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44BFE35C-5487-42E8-AC30-01FC1E4F51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3575E1A5-C3CB-4081-A394-36172B7DB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C9C6DF24-803A-44A1-B29A-B90297D39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2A7B096-566C-4312-AF19-D9A3B6BC0E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8B429767-12DD-4020-BC3E-9944CF36F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F510776-417B-4B74-9082-ED3915450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FEF51D3D-E951-49CE-BCE4-D444BEF6B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B27BA73E-E784-4961-884D-F507DDE38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2849019E-0178-4A1C-A5D8-DC3DFC572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0B49676D-9D41-4B2D-8FF9-69AC31CFD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6BDFE3E8-9647-4400-B019-8EDD4E688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EDD57B95-ED61-4561-9ADF-38126BADC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3744F230-BFBA-41B0-9FE2-481D1EAFFF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C32022D3-12E0-4BC1-8085-D6CBF3CDD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D1AED37F-874A-4B21-A522-FEBCB38F4C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5BB466E2-3497-4A3B-8777-FAA0AAEE2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A924D178-36E4-4E29-86E8-7716F3B4A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0DF84E5-BB3D-4120-8FD3-98ECDA31BB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E5B29635-10AC-481E-A2DE-80E9DE6128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AAB430CA-3259-463F-85F9-B6E180323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8EF18909-FC9F-4845-B1DC-027E82B21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EFCE2389-D574-49C1-89EB-D8C7308883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D44B35A5-5216-45FC-8F0F-D80E383B42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9470F10A-F708-41AA-A910-5C288B3556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CD73E13B-910B-40D2-B53F-6614C098B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8267FC95-0200-40B3-B043-D33BEA60D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9F14022C-37CD-4CDD-ACD1-86161EF00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2722805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FB158B-F471-8645-676D-3E264BE72480}"/>
            </a:ext>
          </a:extLst>
        </p:cNvPr>
        <p:cNvGrpSpPr/>
        <p:nvPr/>
      </p:nvGrpSpPr>
      <p:grpSpPr>
        <a:xfrm>
          <a:off x="0" y="0"/>
          <a:ext cx="0" cy="0"/>
          <a:chOff x="0" y="0"/>
          <a:chExt cx="0" cy="0"/>
        </a:xfrm>
      </p:grpSpPr>
      <p:sp>
        <p:nvSpPr>
          <p:cNvPr id="449" name="Rectangle 44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object 6">
            <a:extLst>
              <a:ext uri="{FF2B5EF4-FFF2-40B4-BE49-F238E27FC236}">
                <a16:creationId xmlns:a16="http://schemas.microsoft.com/office/drawing/2014/main" id="{C047F9F4-0095-0A72-1C42-6B8AE70DD835}"/>
              </a:ext>
            </a:extLst>
          </p:cNvPr>
          <p:cNvPicPr/>
          <p:nvPr/>
        </p:nvPicPr>
        <p:blipFill rotWithShape="1">
          <a:blip r:embed="rId2" cstate="print"/>
          <a:srcRect t="1346" r="3" b="5480"/>
          <a:stretch/>
        </p:blipFill>
        <p:spPr>
          <a:xfrm>
            <a:off x="2511713" y="3104705"/>
            <a:ext cx="3634674" cy="3217333"/>
          </a:xfrm>
          <a:prstGeom prst="rect">
            <a:avLst/>
          </a:prstGeom>
        </p:spPr>
      </p:pic>
      <p:grpSp>
        <p:nvGrpSpPr>
          <p:cNvPr id="451" name="Group 450">
            <a:extLst>
              <a:ext uri="{FF2B5EF4-FFF2-40B4-BE49-F238E27FC236}">
                <a16:creationId xmlns:a16="http://schemas.microsoft.com/office/drawing/2014/main" id="{89C6B508-0B2C-4D80-99F6-BC8C9C6934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5511" y="805742"/>
            <a:ext cx="3647770" cy="3193211"/>
            <a:chOff x="1674895" y="1345036"/>
            <a:chExt cx="5428610" cy="4210939"/>
          </a:xfrm>
        </p:grpSpPr>
        <p:sp>
          <p:nvSpPr>
            <p:cNvPr id="452" name="Rectangle 451">
              <a:extLst>
                <a:ext uri="{FF2B5EF4-FFF2-40B4-BE49-F238E27FC236}">
                  <a16:creationId xmlns:a16="http://schemas.microsoft.com/office/drawing/2014/main" id="{EA54034F-F9B1-4048-9AEF-C7AB990539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3" name="Rectangle 452">
              <a:extLst>
                <a:ext uri="{FF2B5EF4-FFF2-40B4-BE49-F238E27FC236}">
                  <a16:creationId xmlns:a16="http://schemas.microsoft.com/office/drawing/2014/main" id="{F583F029-E06B-49B5-9779-2E8CEFD77C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5" name="Rectangle 454">
            <a:extLst>
              <a:ext uri="{FF2B5EF4-FFF2-40B4-BE49-F238E27FC236}">
                <a16:creationId xmlns:a16="http://schemas.microsoft.com/office/drawing/2014/main" id="{CAEBFCD5-5356-4326-8D39-8235A46CD7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315" y="685805"/>
            <a:ext cx="3624947" cy="3193211"/>
          </a:xfrm>
          <a:prstGeom prst="rect">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4D4498C-0F94-3A26-6B6E-B73A31BCC600}"/>
              </a:ext>
            </a:extLst>
          </p:cNvPr>
          <p:cNvSpPr txBox="1"/>
          <p:nvPr/>
        </p:nvSpPr>
        <p:spPr>
          <a:xfrm>
            <a:off x="740584" y="859808"/>
            <a:ext cx="3543197" cy="287898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400">
                <a:solidFill>
                  <a:schemeClr val="bg1"/>
                </a:solidFill>
                <a:latin typeface="+mj-lt"/>
                <a:ea typeface="+mj-ea"/>
                <a:cs typeface="+mj-cs"/>
              </a:rPr>
              <a:t>Literature review</a:t>
            </a:r>
          </a:p>
        </p:txBody>
      </p:sp>
      <p:grpSp>
        <p:nvGrpSpPr>
          <p:cNvPr id="457" name="Graphic 38">
            <a:extLst>
              <a:ext uri="{FF2B5EF4-FFF2-40B4-BE49-F238E27FC236}">
                <a16:creationId xmlns:a16="http://schemas.microsoft.com/office/drawing/2014/main" id="{6B67BE95-96EF-433C-9F29-B0732AA6B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17004"/>
            <a:ext cx="1370098" cy="508993"/>
            <a:chOff x="2267504" y="2540250"/>
            <a:chExt cx="1990951" cy="739640"/>
          </a:xfrm>
          <a:solidFill>
            <a:schemeClr val="bg1"/>
          </a:solidFill>
        </p:grpSpPr>
        <p:sp>
          <p:nvSpPr>
            <p:cNvPr id="458" name="Freeform: Shape 457">
              <a:extLst>
                <a:ext uri="{FF2B5EF4-FFF2-40B4-BE49-F238E27FC236}">
                  <a16:creationId xmlns:a16="http://schemas.microsoft.com/office/drawing/2014/main" id="{AD324976-1596-4B76-A61C-5626816B24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C44DEF24-FB22-48A2-8257-B97AD7E1AA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grpSp>
        <p:nvGrpSpPr>
          <p:cNvPr id="461" name="Graphic 4">
            <a:extLst>
              <a:ext uri="{FF2B5EF4-FFF2-40B4-BE49-F238E27FC236}">
                <a16:creationId xmlns:a16="http://schemas.microsoft.com/office/drawing/2014/main" id="{D6E8B984-55B9-4A62-A043-997D00F0A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445529"/>
            <a:ext cx="849365" cy="849366"/>
            <a:chOff x="5829300" y="3162300"/>
            <a:chExt cx="532256" cy="532257"/>
          </a:xfrm>
          <a:solidFill>
            <a:srgbClr val="FFFFFF"/>
          </a:solidFill>
        </p:grpSpPr>
        <p:sp>
          <p:nvSpPr>
            <p:cNvPr id="462" name="Freeform: Shape 461">
              <a:extLst>
                <a:ext uri="{FF2B5EF4-FFF2-40B4-BE49-F238E27FC236}">
                  <a16:creationId xmlns:a16="http://schemas.microsoft.com/office/drawing/2014/main" id="{D4FAF4A8-82EB-4F6F-B601-43EBF0BD12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26F2473F-E069-4558-9B41-E285BBE030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FC9A4A76-2C9F-486C-9663-6A30A022D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88431DC7-D4CB-479A-AFA4-5B0C597A2E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30755DA1-6F28-4612-A4A7-B915468C6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4616ED79-5475-49E6-A5FE-8D9DB12FB0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21DCEB47-7140-4682-8DBF-7667BE28F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EA931BD3-5A56-42F2-B6B5-647B28D1CF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820E4C8E-4190-498D-9556-6DA668A81F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54B2F30F-0B57-4D60-A087-CD6A471F68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FC5E8C73-ED41-4214-AEE6-3C5F493846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B1F94534-FE3E-476C-870B-E714E4A668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8DE6C1B0-4D58-4937-B2B7-B1207CA18F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grpSp>
        <p:nvGrpSpPr>
          <p:cNvPr id="476" name="Graphic 4">
            <a:extLst>
              <a:ext uri="{FF2B5EF4-FFF2-40B4-BE49-F238E27FC236}">
                <a16:creationId xmlns:a16="http://schemas.microsoft.com/office/drawing/2014/main" id="{DDFA5A3F-B050-4826-ACB4-F634DD12C7B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89048" y="2445529"/>
            <a:ext cx="849365" cy="849366"/>
            <a:chOff x="5829300" y="3162300"/>
            <a:chExt cx="532256" cy="532257"/>
          </a:xfrm>
          <a:solidFill>
            <a:schemeClr val="bg1"/>
          </a:solidFill>
        </p:grpSpPr>
        <p:sp>
          <p:nvSpPr>
            <p:cNvPr id="477" name="Freeform: Shape 476">
              <a:extLst>
                <a:ext uri="{FF2B5EF4-FFF2-40B4-BE49-F238E27FC236}">
                  <a16:creationId xmlns:a16="http://schemas.microsoft.com/office/drawing/2014/main" id="{C45D7489-248E-4EB2-A887-30A9C396E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B6BF832-C29A-4992-8772-6B33118C5A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5E06C84D-D026-40FC-A1FB-0482450B6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32D9620B-AA48-430C-BACC-01BF1B1281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0C7842E4-3E00-4846-B285-345F6B324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F120E203-7898-4AE9-A9E5-F5C3644152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6A5C8C3-E77D-410A-8D95-0B15B8E61D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8E9CE1FB-B266-47D2-A0AC-79D1DDBAA6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B8862FCB-5370-44C9-803F-017FF89393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1EC218E-7E2A-4304-96EA-1A7AA046E7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C6904051-0B1B-4340-8A1F-FC345A500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8D8B68CD-1F5B-4E19-A474-4290A7386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A219F1BA-F2AD-4C0B-B881-AF7702BFA0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sp>
        <p:nvSpPr>
          <p:cNvPr id="3" name="TextBox 2">
            <a:extLst>
              <a:ext uri="{FF2B5EF4-FFF2-40B4-BE49-F238E27FC236}">
                <a16:creationId xmlns:a16="http://schemas.microsoft.com/office/drawing/2014/main" id="{63E455CD-E22F-1988-FDAE-0728FB2B6C81}"/>
              </a:ext>
            </a:extLst>
          </p:cNvPr>
          <p:cNvSpPr txBox="1"/>
          <p:nvPr/>
        </p:nvSpPr>
        <p:spPr>
          <a:xfrm>
            <a:off x="6572070" y="1130846"/>
            <a:ext cx="5445759" cy="5428574"/>
          </a:xfrm>
          <a:prstGeom prst="rect">
            <a:avLst/>
          </a:prstGeom>
        </p:spPr>
        <p:txBody>
          <a:bodyPr vert="horz" lIns="91440" tIns="45720" rIns="91440" bIns="45720" rtlCol="0">
            <a:normAutofit lnSpcReduction="10000"/>
          </a:bodyPr>
          <a:lstStyle/>
          <a:p>
            <a:pPr>
              <a:lnSpc>
                <a:spcPct val="90000"/>
              </a:lnSpc>
              <a:spcAft>
                <a:spcPts val="600"/>
              </a:spcAft>
            </a:pPr>
            <a:r>
              <a:rPr lang="en-US" sz="2000" b="1" dirty="0">
                <a:solidFill>
                  <a:schemeClr val="bg1"/>
                </a:solidFill>
                <a:effectLst/>
              </a:rPr>
              <a:t>4. Using Machine Learning to Predict Housing Prices</a:t>
            </a:r>
          </a:p>
          <a:p>
            <a:pPr marL="285750" indent="-228600">
              <a:lnSpc>
                <a:spcPct val="90000"/>
              </a:lnSpc>
              <a:spcAft>
                <a:spcPts val="600"/>
              </a:spcAft>
              <a:buFont typeface="Arial" panose="020B0604020202020204" pitchFamily="34" charset="0"/>
              <a:buChar char="•"/>
            </a:pPr>
            <a:r>
              <a:rPr lang="en-US" dirty="0">
                <a:solidFill>
                  <a:schemeClr val="bg1"/>
                </a:solidFill>
              </a:rPr>
              <a:t>It was published in 2023 and written by </a:t>
            </a:r>
            <a:r>
              <a:rPr lang="en-US" dirty="0">
                <a:solidFill>
                  <a:schemeClr val="bg1"/>
                </a:solidFill>
                <a:effectLst/>
              </a:rPr>
              <a:t>H. Prakash, K. Kanaujia and S. Juneja. </a:t>
            </a:r>
          </a:p>
          <a:p>
            <a:pPr marL="285750" indent="-228600">
              <a:lnSpc>
                <a:spcPct val="90000"/>
              </a:lnSpc>
              <a:spcAft>
                <a:spcPts val="600"/>
              </a:spcAft>
              <a:buFont typeface="Arial" panose="020B0604020202020204" pitchFamily="34" charset="0"/>
              <a:buChar char="•"/>
            </a:pPr>
            <a:r>
              <a:rPr lang="en-US" dirty="0">
                <a:solidFill>
                  <a:schemeClr val="bg1"/>
                </a:solidFill>
              </a:rPr>
              <a:t>They have used Artificial Neural Network &amp; Support Vector Regression</a:t>
            </a:r>
            <a:r>
              <a:rPr lang="en-US" dirty="0">
                <a:solidFill>
                  <a:schemeClr val="bg1"/>
                </a:solidFill>
                <a:effectLst/>
              </a:rPr>
              <a:t>.</a:t>
            </a:r>
          </a:p>
          <a:p>
            <a:pPr marL="342900" indent="-228600">
              <a:lnSpc>
                <a:spcPct val="90000"/>
              </a:lnSpc>
              <a:spcAft>
                <a:spcPts val="600"/>
              </a:spcAft>
              <a:buFont typeface="Arial" panose="020B0604020202020204" pitchFamily="34" charset="0"/>
              <a:buChar char="•"/>
            </a:pPr>
            <a:r>
              <a:rPr lang="en-US" dirty="0">
                <a:solidFill>
                  <a:schemeClr val="bg1"/>
                </a:solidFill>
              </a:rPr>
              <a:t>Real estate is a volatile investment vehicle that impacts the global economy. A literature review was conducted to identify the most efficient models for predicting property prices. Machine learning techniques like ANN &amp; SVM are effective in predicting accurate prices. Location and structural characteristics are important factors in predicting house prices. This study helps identify key attributes for determining property prices and the best machine learning models for research in this field.</a:t>
            </a:r>
          </a:p>
          <a:p>
            <a:pPr marL="342900" indent="-228600">
              <a:lnSpc>
                <a:spcPct val="90000"/>
              </a:lnSpc>
              <a:spcAft>
                <a:spcPts val="600"/>
              </a:spcAft>
              <a:buFont typeface="Arial" panose="020B0604020202020204" pitchFamily="34" charset="0"/>
              <a:buChar char="•"/>
            </a:pPr>
            <a:r>
              <a:rPr lang="en-US" dirty="0">
                <a:solidFill>
                  <a:schemeClr val="bg1"/>
                </a:solidFill>
              </a:rPr>
              <a:t>ANNs, especially deep learning models, often require large amounts of data for training to generalize well. If your real estate dataset is limited, the model may struggle to capture the complexity of property valuation patterns.</a:t>
            </a:r>
          </a:p>
        </p:txBody>
      </p:sp>
    </p:spTree>
    <p:extLst>
      <p:ext uri="{BB962C8B-B14F-4D97-AF65-F5344CB8AC3E}">
        <p14:creationId xmlns:p14="http://schemas.microsoft.com/office/powerpoint/2010/main" val="3898104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98FAD58-69F5-ADC6-46E1-A60DF97D9033}"/>
            </a:ext>
          </a:extLst>
        </p:cNvPr>
        <p:cNvGrpSpPr/>
        <p:nvPr/>
      </p:nvGrpSpPr>
      <p:grpSpPr>
        <a:xfrm>
          <a:off x="0" y="0"/>
          <a:ext cx="0" cy="0"/>
          <a:chOff x="0" y="0"/>
          <a:chExt cx="0" cy="0"/>
        </a:xfrm>
      </p:grpSpPr>
      <p:sp>
        <p:nvSpPr>
          <p:cNvPr id="494" name="Rectangle 493">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16DB45EA-67AA-5472-A54E-BA3B1AA5390B}"/>
              </a:ext>
            </a:extLst>
          </p:cNvPr>
          <p:cNvSpPr txBox="1"/>
          <p:nvPr/>
        </p:nvSpPr>
        <p:spPr>
          <a:xfrm>
            <a:off x="946521" y="396117"/>
            <a:ext cx="5217172" cy="115885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kern="1200">
                <a:solidFill>
                  <a:schemeClr val="bg1"/>
                </a:solidFill>
                <a:latin typeface="+mj-lt"/>
                <a:ea typeface="+mj-ea"/>
                <a:cs typeface="+mj-cs"/>
              </a:rPr>
              <a:t>Literature review</a:t>
            </a:r>
          </a:p>
        </p:txBody>
      </p:sp>
      <p:sp>
        <p:nvSpPr>
          <p:cNvPr id="496" name="Graphic 212">
            <a:extLst>
              <a:ext uri="{FF2B5EF4-FFF2-40B4-BE49-F238E27FC236}">
                <a16:creationId xmlns:a16="http://schemas.microsoft.com/office/drawing/2014/main" id="{52D7FCC1-2D52-49CE-A986-EE6E0CA649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98" name="Graphic 212">
            <a:extLst>
              <a:ext uri="{FF2B5EF4-FFF2-40B4-BE49-F238E27FC236}">
                <a16:creationId xmlns:a16="http://schemas.microsoft.com/office/drawing/2014/main" id="{28C3CACD-E5A7-4AAC-AE47-75CF7D30F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 name="TextBox 2">
            <a:extLst>
              <a:ext uri="{FF2B5EF4-FFF2-40B4-BE49-F238E27FC236}">
                <a16:creationId xmlns:a16="http://schemas.microsoft.com/office/drawing/2014/main" id="{9D974C88-3493-ECDD-5702-D3AA38F4D1CB}"/>
              </a:ext>
            </a:extLst>
          </p:cNvPr>
          <p:cNvSpPr txBox="1"/>
          <p:nvPr/>
        </p:nvSpPr>
        <p:spPr>
          <a:xfrm>
            <a:off x="852015" y="1707979"/>
            <a:ext cx="5311678" cy="4972640"/>
          </a:xfrm>
          <a:prstGeom prst="rect">
            <a:avLst/>
          </a:prstGeom>
        </p:spPr>
        <p:txBody>
          <a:bodyPr vert="horz" lIns="91440" tIns="45720" rIns="91440" bIns="45720" rtlCol="0">
            <a:normAutofit/>
          </a:bodyPr>
          <a:lstStyle/>
          <a:p>
            <a:pPr>
              <a:lnSpc>
                <a:spcPct val="90000"/>
              </a:lnSpc>
              <a:spcAft>
                <a:spcPts val="600"/>
              </a:spcAft>
            </a:pPr>
            <a:r>
              <a:rPr lang="en-US" b="1" dirty="0">
                <a:solidFill>
                  <a:schemeClr val="bg1"/>
                </a:solidFill>
              </a:rPr>
              <a:t>5</a:t>
            </a:r>
            <a:r>
              <a:rPr lang="en-US" b="1" dirty="0">
                <a:solidFill>
                  <a:schemeClr val="bg1"/>
                </a:solidFill>
                <a:effectLst/>
              </a:rPr>
              <a:t>. Productivity assessment of the real estate industry in China: a DEA-Malmquist index</a:t>
            </a:r>
          </a:p>
          <a:p>
            <a:pPr marL="285750" indent="-228600">
              <a:lnSpc>
                <a:spcPct val="90000"/>
              </a:lnSpc>
              <a:spcAft>
                <a:spcPts val="600"/>
              </a:spcAft>
              <a:buFont typeface="Arial" panose="020B0604020202020204" pitchFamily="34" charset="0"/>
              <a:buChar char="•"/>
            </a:pPr>
            <a:r>
              <a:rPr lang="en-US" sz="1600" dirty="0">
                <a:solidFill>
                  <a:schemeClr val="bg1"/>
                </a:solidFill>
              </a:rPr>
              <a:t>It was published in 2023 and written by </a:t>
            </a:r>
            <a:r>
              <a:rPr lang="en-US" sz="1600" dirty="0">
                <a:solidFill>
                  <a:schemeClr val="bg1"/>
                </a:solidFill>
                <a:effectLst/>
              </a:rPr>
              <a:t>Xiao-xiao Liu, Hui-hui Liu, Guo-liang Yang and Jiao-feng Pan. </a:t>
            </a:r>
          </a:p>
          <a:p>
            <a:pPr marL="285750" indent="-228600">
              <a:lnSpc>
                <a:spcPct val="90000"/>
              </a:lnSpc>
              <a:spcAft>
                <a:spcPts val="600"/>
              </a:spcAft>
              <a:buFont typeface="Arial" panose="020B0604020202020204" pitchFamily="34" charset="0"/>
              <a:buChar char="•"/>
            </a:pPr>
            <a:r>
              <a:rPr lang="en-US" sz="1600" dirty="0">
                <a:solidFill>
                  <a:schemeClr val="bg1"/>
                </a:solidFill>
              </a:rPr>
              <a:t>They have used  Data Envelopment Analysis-Malmquist index</a:t>
            </a:r>
            <a:r>
              <a:rPr lang="en-US" sz="1600" dirty="0">
                <a:solidFill>
                  <a:schemeClr val="bg1"/>
                </a:solidFill>
                <a:effectLst/>
              </a:rPr>
              <a:t>.</a:t>
            </a:r>
          </a:p>
          <a:p>
            <a:pPr marL="342900" indent="-228600">
              <a:lnSpc>
                <a:spcPct val="90000"/>
              </a:lnSpc>
              <a:spcAft>
                <a:spcPts val="600"/>
              </a:spcAft>
              <a:buFont typeface="Arial" panose="020B0604020202020204" pitchFamily="34" charset="0"/>
              <a:buChar char="•"/>
            </a:pPr>
            <a:r>
              <a:rPr lang="en-US" sz="1600" dirty="0">
                <a:solidFill>
                  <a:schemeClr val="bg1"/>
                </a:solidFill>
              </a:rPr>
              <a:t>This study explores the significance of the real estate industry for China's economy by investigating total factor productivity (TFP) of 30 provinces from 2007 to 2016. Results show that technological innovation by real estate enterprises and targeted policies by provincial government are crucial for high-quality development. The industry has a positive correlation with China's economic growth, but a negative correlation with the development of other industries..</a:t>
            </a:r>
          </a:p>
          <a:p>
            <a:pPr marL="342900" indent="-228600">
              <a:lnSpc>
                <a:spcPct val="90000"/>
              </a:lnSpc>
              <a:spcAft>
                <a:spcPts val="600"/>
              </a:spcAft>
              <a:buFont typeface="Arial" panose="020B0604020202020204" pitchFamily="34" charset="0"/>
              <a:buChar char="•"/>
            </a:pPr>
            <a:r>
              <a:rPr lang="en-US" sz="1600" dirty="0">
                <a:solidFill>
                  <a:schemeClr val="bg1"/>
                </a:solidFill>
              </a:rPr>
              <a:t>DEA-Malmquist may face challenges in handling dynamic and rapidly changing environments. Real estate markets are influenced by dynamic factors, and the static nature of DEA might not capture these changes effectively.</a:t>
            </a:r>
          </a:p>
        </p:txBody>
      </p:sp>
      <p:grpSp>
        <p:nvGrpSpPr>
          <p:cNvPr id="500" name="Group 499">
            <a:extLst>
              <a:ext uri="{FF2B5EF4-FFF2-40B4-BE49-F238E27FC236}">
                <a16:creationId xmlns:a16="http://schemas.microsoft.com/office/drawing/2014/main" id="{3A35C15A-135A-4FD3-BA11-A046CFA3907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91531" y="1226111"/>
            <a:ext cx="1598829" cy="531293"/>
            <a:chOff x="6491531" y="1420258"/>
            <a:chExt cx="1598829" cy="531293"/>
          </a:xfrm>
          <a:solidFill>
            <a:schemeClr val="bg1"/>
          </a:solidFill>
        </p:grpSpPr>
        <p:grpSp>
          <p:nvGrpSpPr>
            <p:cNvPr id="501" name="Graphic 190">
              <a:extLst>
                <a:ext uri="{FF2B5EF4-FFF2-40B4-BE49-F238E27FC236}">
                  <a16:creationId xmlns:a16="http://schemas.microsoft.com/office/drawing/2014/main" id="{61E65A99-85A2-448D-AA1F-7690BD01A7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505" name="Freeform: Shape 504">
                <a:extLst>
                  <a:ext uri="{FF2B5EF4-FFF2-40B4-BE49-F238E27FC236}">
                    <a16:creationId xmlns:a16="http://schemas.microsoft.com/office/drawing/2014/main" id="{A127EC05-3250-408F-8F9F-A73F8B9B1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E6D9B8D4-23BB-4CD2-A0FF-95423AFEB0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502" name="Graphic 190">
              <a:extLst>
                <a:ext uri="{FF2B5EF4-FFF2-40B4-BE49-F238E27FC236}">
                  <a16:creationId xmlns:a16="http://schemas.microsoft.com/office/drawing/2014/main" id="{91DC38B0-ED19-4BAC-A009-485461F23D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503" name="Freeform: Shape 502">
                <a:extLst>
                  <a:ext uri="{FF2B5EF4-FFF2-40B4-BE49-F238E27FC236}">
                    <a16:creationId xmlns:a16="http://schemas.microsoft.com/office/drawing/2014/main" id="{1A2C10C3-E625-41E2-8047-2AE4A87F3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0F0340A9-BD8A-4ABB-9AC1-7A14DF22EE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pic>
        <p:nvPicPr>
          <p:cNvPr id="4" name="object 6">
            <a:extLst>
              <a:ext uri="{FF2B5EF4-FFF2-40B4-BE49-F238E27FC236}">
                <a16:creationId xmlns:a16="http://schemas.microsoft.com/office/drawing/2014/main" id="{3CB9CE6F-8570-0E03-2D4E-2A24C2F6171A}"/>
              </a:ext>
            </a:extLst>
          </p:cNvPr>
          <p:cNvPicPr/>
          <p:nvPr/>
        </p:nvPicPr>
        <p:blipFill rotWithShape="1">
          <a:blip r:embed="rId2" cstate="print"/>
          <a:srcRect t="1346" r="3" b="5480"/>
          <a:stretch/>
        </p:blipFill>
        <p:spPr>
          <a:xfrm>
            <a:off x="7253021" y="1855575"/>
            <a:ext cx="3555043" cy="3146851"/>
          </a:xfrm>
          <a:prstGeom prst="rect">
            <a:avLst/>
          </a:prstGeom>
        </p:spPr>
      </p:pic>
      <p:grpSp>
        <p:nvGrpSpPr>
          <p:cNvPr id="508" name="Group 507">
            <a:extLst>
              <a:ext uri="{FF2B5EF4-FFF2-40B4-BE49-F238E27FC236}">
                <a16:creationId xmlns:a16="http://schemas.microsoft.com/office/drawing/2014/main" id="{03AF83E4-4DE2-499C-9F36-0279E7E4FB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54385" y="4452524"/>
            <a:ext cx="1443404" cy="1443428"/>
            <a:chOff x="10154385" y="4452524"/>
            <a:chExt cx="1443404" cy="1443428"/>
          </a:xfrm>
          <a:solidFill>
            <a:schemeClr val="bg1"/>
          </a:solidFill>
        </p:grpSpPr>
        <p:grpSp>
          <p:nvGrpSpPr>
            <p:cNvPr id="491" name="Graphic 4">
              <a:extLst>
                <a:ext uri="{FF2B5EF4-FFF2-40B4-BE49-F238E27FC236}">
                  <a16:creationId xmlns:a16="http://schemas.microsoft.com/office/drawing/2014/main" id="{0B09EB4D-4323-43F4-9970-42885A83A87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680" name="Freeform: Shape 679">
                <a:extLst>
                  <a:ext uri="{FF2B5EF4-FFF2-40B4-BE49-F238E27FC236}">
                    <a16:creationId xmlns:a16="http://schemas.microsoft.com/office/drawing/2014/main" id="{BA9C6284-1137-47FE-9471-23CA82494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A00A6D3C-23F9-41D9-B891-14D8E2E98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8F8D96F5-1ED7-4891-8D8B-A24E72DA7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0E9A3A72-EC37-423D-B309-A6487A86C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EBE630AB-13C0-44A2-80CA-C07483E93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7768337-3D65-4FE5-8E1A-D79219E0A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968E4331-550E-4929-ACE8-D2ED2D6EA3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768D8817-CAEE-45BB-820E-A67C68D48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350A8C31-0139-4ABD-967A-139738E88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855AEE1-1C1C-4832-8B4C-042F59E029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A41C5A32-BD0A-4457-9CF7-97467FA2B7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93C14A20-2E3C-49F8-AF55-C384FEB955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DB167719-0D82-4ABF-9BC8-B073A847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660582DE-E250-4561-9298-E4FADEB90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820B635A-6E81-4D8A-98A3-141E57A6FF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3909A0ED-D070-4792-A2EE-CCEB6BA6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4619A19C-3B55-4085-8668-458999628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87D16772-2B59-486E-BE47-65D591C088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D6A06B8-1E4A-497F-B977-F78E5D7D00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55BC53AD-5249-4FB1-AB74-3F71AAEB5A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36F8561A-874A-48BB-BCC2-07F002ED4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BA6B1B8F-9695-447F-BF2F-9010D40A0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454192F9-26C5-4212-BA60-CADA662AF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BFBDA013-4858-422E-AE7A-614BF71FB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42BA261C-0C75-431D-9FD5-2C3AA241B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0F8709D9-2655-4A39-9228-BCFCBF4122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9653F80B-5CF7-45EF-889B-FD0AAF4835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2A1DA86A-7442-4897-88A4-EDD18A01C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39623279-A4CE-49AC-B5FA-CD224324B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EB9D8B4D-1BE5-4CD9-A592-D0D3D76911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69A47A3-F5B7-4BF0-B920-21A62F96F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6E5DCDE9-48A4-41BA-987D-CC72C62B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0F51F840-3DBF-444E-BC79-718416C51D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2DFD2B64-98D0-4E59-AE1F-693872F36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CF09CB65-8B7E-426C-A3FE-DD20196FC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43149294-A5BC-4E62-A167-3CD55E05B3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DB99FCDF-C9A0-40F7-ABDE-7247B2238D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0CE59751-EC07-43C1-A5F5-AF5D30EBBE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4573CCF2-67F2-4BD1-A01C-1D064B908F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1C60C662-612D-485A-A50D-E938C6E49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0048F63C-A2BB-4D89-9649-91EC2045C0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1C29F96C-43D4-4F0F-A76D-4CED9C610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B660107F-776B-455F-AC78-225F21B81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EB1DB332-7265-477D-9A04-EDB3799DE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EBBEFE2D-1654-40D8-A838-45728A168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190211E2-64DF-4171-811B-B8A0CD87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5F7CDCE8-8B48-4859-BDFE-FCB7BC6F5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B770A8C4-614E-4295-A937-718CC61B2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699ADB6-675C-44B0-B96E-EDD7AC1F9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64875E98-2AA1-4001-90EA-2F3D9E017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5BEC7219-356F-4141-B57B-8BCD85BF77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564D4AAB-BB2C-4A77-BB45-94EEC66CD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CE9CF29A-81CA-4A03-8B04-55F566882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2FEFF22-7798-4730-9C0B-EC7EAFCD01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00149276-D167-4D2B-93F1-FD2958302B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E7DC22D5-A39C-4789-A952-D891488772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BA51EF1-15F0-4193-AB83-F8C8A64D6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3FB75ADB-F020-4C56-91C6-9AB4629855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BCE5CDF-BBF6-4E67-8CCE-9482D7EB4F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138BABC-E51C-4F80-972E-CF44385C16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96B0C850-272E-4B08-8779-B872DCAA3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2EEE54AF-B9C2-494D-9E02-2F67FEF7A2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D21349A4-F7C9-492C-A658-EA9F7538B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D88D1ED8-AC07-4621-9933-E10CE6122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6FD21FCD-1DA9-45C2-9AB5-548EE0E6E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C8BDD8CA-1442-470F-A5D3-FC8A87A103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3B8DF094-690E-4C13-8284-7A7C97441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FE0B926C-A114-444D-BA51-FECE28B03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00BDE6CC-5F54-4752-ACC4-E3BCF2BEE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6E28F857-CCD8-4222-84C0-A0B415E7B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CD2687E0-0214-44E6-8BB1-34F6B7BA89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7F1236AA-FC17-487E-83B1-D71BCB2A8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623384AA-72EF-4BCF-9137-194440583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1BD81D1B-2270-4FBE-B437-F0DBB8DDF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6411E268-F8CA-4C78-82ED-DDCF28B0B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D48F8732-5205-4843-A2EB-3E0EB18F9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DC5966DA-8E1A-43FF-A1A4-C6879B4564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E3BEFD3E-662F-4B38-859E-093A14241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06C52F63-F17B-4356-A3AE-9707D93D29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85706A28-0822-4064-AD3E-2A1F4E1C9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348A813F-1672-44DB-A207-F3494E7C2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6FC8AEBA-4BD5-4BB0-B004-A8B06B6A4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71ED8D8F-0325-426C-9257-1A5048211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0FF054DF-85C2-466A-9D64-EB6D95AA8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2D01FA60-E77D-41EE-8228-CFB979E3D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AC8D6F02-E0C8-4EF5-9D41-E75C16C16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BD111AAF-4EE4-4A89-84D2-4201F035D7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E8F4C133-3F54-4715-A7D6-4261B9A99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0BAA2E6B-E393-45EA-8AE6-A775AA69CC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7DB4F953-9FE8-4B8D-A62B-CB20A7037A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9D918AF2-85FB-436F-99DB-622B07664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1F078C58-0893-4D64-B685-BCB70CAC62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AEDA3784-7618-477C-A8B0-36FA393D64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0AC49727-CA00-439E-82D4-B446B78965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6B67B441-65C8-4A53-968B-C56CB4086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94CEDDB5-CC85-4A9E-A73C-85D7B714F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80BF7883-770D-4CA2-BE01-C5F4B102B9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7DF07BC6-9560-430C-86FA-AFA6F7DF0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9B085920-7744-44C8-AF91-D2F16C997D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22308C0A-08FC-4AAA-87B2-1E57033E4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AB727BDA-993C-4BB5-8CED-8D50C55F7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81" name="Freeform: Shape 780">
                <a:extLst>
                  <a:ext uri="{FF2B5EF4-FFF2-40B4-BE49-F238E27FC236}">
                    <a16:creationId xmlns:a16="http://schemas.microsoft.com/office/drawing/2014/main" id="{1BB192D1-56DC-4342-911C-7D80A9084D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82" name="Freeform: Shape 781">
                <a:extLst>
                  <a:ext uri="{FF2B5EF4-FFF2-40B4-BE49-F238E27FC236}">
                    <a16:creationId xmlns:a16="http://schemas.microsoft.com/office/drawing/2014/main" id="{337ADC5A-E225-4E91-B940-2DD15330E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D170CF5-349D-4588-8AD3-373D47A4E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297A6982-5B80-4376-A9D2-C11E9B084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0B14F779-546D-4011-8459-2E8E34C50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35AE6943-22C6-405D-A071-F8EC29DAB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2464DBFD-1DA1-456F-8427-CF66CD4C8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C9CA1114-00C4-448B-BF9A-9D70C709B0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2101A885-A4A8-4AFE-9905-E510D58C8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661E165D-4826-43AD-AD75-1C965A71A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C1F2231A-5945-44AF-95E4-6D14529C8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1998F14A-698C-4220-92B8-2EC10C356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496E0BBF-D595-4DAE-91C6-4EB179C693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E31F1BC0-CB0A-4386-BE5E-7972AFB050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1575BDE-4CFA-4FAD-9F64-692A6DBFF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9D32D2E3-5D5B-4751-A477-A26860AC17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92009233-25F1-4029-B170-318CBBA00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CCBFA5E5-8384-4D58-BD73-BA36E23E8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3ACBBAC3-185E-4C28-81AB-C9BE2A88D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225AF996-F3FB-4AF2-B954-BDF79069E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E10B0127-17D3-4B62-8708-9558A7945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A36A9D1B-B750-446F-99FF-E3280E32AD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C078DB92-DE53-4BEC-BBD4-B5966EAA1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7334AD7D-F850-4E92-89F9-49EE6E3AA7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14D983A3-96A9-4BB8-90D5-93B0E625F8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43A1FFE3-BB5F-4455-B23F-DA56AE791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C34E69E0-4115-4CAA-86FB-1D5A8830D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E5707C7C-BEB2-4920-9D44-8AF218FFB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D95D2E5E-6D1E-43FC-A231-E28A08296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DB511D52-FE0D-4F8D-AC2F-6806904C67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E4D31CC7-D38B-4566-A6F9-5CB84EEAA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8116577-FA2A-434D-83D4-213A1497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02288414-AA9B-4065-A506-AE5ED2ABC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92EAF5E5-70A0-4FE6-B906-6BCF9C49F7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3DA12971-2CD2-4DE8-8B05-8B11B5614B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B9486073-CABC-45A3-B442-5959E5CE6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3EEB7953-85A2-4391-931C-CE88AC053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BF2EBC9-4A08-4A35-8C75-15E51BA0AB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1686BEF1-7F1A-40F6-BC3F-24221ACEC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5D2D2281-DA3F-41A6-B56E-2EE507826A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B1EBA419-056B-478C-A25C-B349F4DDD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3DE38383-61B3-4E4E-B781-1C7DA04D65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F62AD048-154B-4830-A46F-263BA35AA7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636A730F-15EE-440C-84B5-0541AE954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31AF286F-6D0E-447F-B4D1-24729E0D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36F64061-98E4-477D-BABF-CC6BA8D67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1C601616-D38B-4ED2-BD55-F5AEA36AB0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E0593B16-48EE-41A8-B4AF-E03A74CBB8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26B2406B-8A3A-4381-8D69-1178F16C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DF1F792D-BA16-4D8F-99C3-E5E6959A51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AA77D5AF-6FFE-4577-BC40-BA19023071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08F16A01-2EE8-4E4F-83CD-2000577D1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18ACB7FF-8D64-44A2-8571-7DB441D97E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E15E0D81-20B6-4D4C-9B7C-4D5A01B6AA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8F687395-0ADA-4504-B6D0-D55493AB66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94D99C3F-4701-403D-A69E-EE345B0E4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0C6D9CF1-A535-4742-B2CF-B61ADC55E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E9EB265F-CF4E-4485-88F1-AE3CE1BE37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9B354D37-6517-4AF4-8195-9A7B43D20C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2A3087FA-3C5B-4898-9FE2-633DAA0B74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C8D7AB32-147E-4110-ABBE-7F1FB68942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542ED17E-A6FC-4BC6-B7FE-EF9BC5B1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4610CFBC-B173-4CBE-BBD7-7E859FCA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7578019C-8AAF-4A81-84C4-155EB43FAF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46936191-0661-4BD8-9A61-D00FAC97D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F7BC1D8F-F88B-4A19-B640-8DCC73992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47D77817-943A-4D8A-82EE-C309FC9FF0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BF86E220-D031-40B7-B3A2-0C723E3A91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492" name="Graphic 4">
              <a:extLst>
                <a:ext uri="{FF2B5EF4-FFF2-40B4-BE49-F238E27FC236}">
                  <a16:creationId xmlns:a16="http://schemas.microsoft.com/office/drawing/2014/main" id="{226E1D80-1BFB-4A13-8F3C-94D54398C5F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493" name="Freeform: Shape 492">
                <a:extLst>
                  <a:ext uri="{FF2B5EF4-FFF2-40B4-BE49-F238E27FC236}">
                    <a16:creationId xmlns:a16="http://schemas.microsoft.com/office/drawing/2014/main" id="{3DCC1C21-CB11-4506-90E4-37DCD97AF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68177170-8FD3-4752-B1DB-0186ADF9B1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8CAA5FB4-9073-4612-99F5-95E1C6D06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DE021324-18DD-4114-8992-9652707C1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6ECBC33B-D8EB-4804-9EA3-57C07B57C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D03927C7-0E45-4B61-844A-4A626FDF6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AC6AF6E8-E748-47F7-B35C-567D5FBA6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1EC671E5-B299-470C-9C7A-A50106E51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7410EBDF-623D-41EF-82A4-9FB938A7B6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B6F866F8-B429-471B-9C2B-051BDCBAF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883B4FBD-06C8-4D5D-B0D9-755E4CD1A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DE3FD149-0B2F-4DA0-9721-59B9FEE8E0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4D26DB48-036E-4616-BA8B-C606A7B58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8D6F6275-06AB-4316-B8C4-927E53487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8E8CABF3-9C76-46A0-8DE9-F055C94A93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01A12ED9-6299-4ABD-9827-DD52FE22B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0ADA37A-E396-4F92-AB19-D6994E0DD5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6A96001A-BD0F-4CF9-A22B-545ED4F86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BD9ACB13-4C6C-4347-9F65-1309B33A17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1F17BE4A-72F8-4529-8558-E62103AEA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806708C3-D03F-4605-8C6F-AE8EDA083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D520ADFA-68AE-4CE4-913A-F070A2817D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3C6C63AD-C87A-403E-ADB5-4EDD034438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9370EAC6-89F0-4826-90D1-E55C334479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1FB61DD4-AB7B-417A-AE96-B1D9CBAC10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B4AD18D2-11BA-4192-9845-206C033F3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85892E2D-483A-4C0A-87C7-6FFA2EB5E2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A4037ACD-005D-4907-942F-D565AF6C8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AA8FD84E-39BE-456B-84C5-E03698AAC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B2FC47C2-6EF5-4D17-8703-527F28609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DD29BC8A-00E1-481E-8BA4-1AA7F4AA1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5AF6ABE5-726A-495B-A832-3851CB911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F8E250A7-0600-440B-BEBC-61B2D4D7B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CC36BEB1-881D-4496-AD7F-1CC4B46FA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371DFE25-AF37-409C-B032-5F47D7150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39AF97A7-FC44-49BF-ABD1-59DB48B89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3939D792-9C64-48CF-8607-C7873A563A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2F69E48F-45D8-4A8A-A101-5DF775A5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EE47C3F3-8AC5-414F-8E20-25DA306C5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F09CB222-24C1-414A-B56E-EA3617D05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7FC26844-A93E-4C55-8619-F58615B4A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3EA8BA8A-4848-4084-A841-501CECF28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34BC148C-3116-4C75-89DF-2BF348429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1F3F7CB-7B69-49A3-A09E-D20648831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58072F8C-2347-472F-9D9A-F5511BA40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322C76E0-8D4F-4788-9856-B1AB15B209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63A9EC23-E263-4098-AC45-E628E1A297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B72211D0-3733-443C-999F-6CE736381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CEC069AD-6364-4585-A8F1-931648A1B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39361719-49F1-40E3-9ABA-2FE9D78364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737F2D47-03EF-4AE6-ABB9-36506DF5A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2554F257-3BD2-493C-A5F1-FCC2C64C35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4D297D55-4523-4CE1-9A0F-3EA6B27F79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605D1D96-783B-407F-BF8C-B0773589EB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95D03B3C-A55A-4738-A6FF-8F2DA5B99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D41CE56E-C4C8-427A-9E82-C1EEF78E84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2359086-D108-47DE-B6EA-0BEE1835D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6FA49818-F2EA-427C-B93C-15E320DA1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E435C1E1-0D80-4B30-8CAC-C6EDE1DE7B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30FCB137-01B0-4770-AFC3-003DF7897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7D03298B-8D34-487C-9DF0-DB9AC8307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4698B28F-FFEF-44BA-B657-E59F80990F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900A4B40-BCFB-46E4-AE4F-FCC5C6509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14CE6AE-7FAB-4A5D-8EA2-861CAF598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FF0F3D4A-D39F-48EE-934D-C73834DC5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9B630BB-5848-4C72-9F5A-FC8EBE7A6B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F662A334-5814-480B-861F-17661B60F7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DC0FC730-550F-42A2-AE79-EEA30B11C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03054F4A-43DC-46A1-89D0-87DA8F315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5F66EF36-2C9F-49B2-B972-1BA82C8F36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47955EF8-6501-4579-B85F-DE5C0815FF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E0BA4174-EBEB-40DA-8B1D-6A7851E38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50512C7C-98D6-45AD-8CA4-1BEB01262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416CB557-0CE9-4015-A920-C6766A0664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5EA7B3B4-3BF2-4B69-B300-5D86CCB0A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D887DF00-5D34-4A8B-9A84-C40D336238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EADE921C-83B0-4521-916F-E7EC5CFDA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5CEDA6FA-EB55-47AE-A005-BF546085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9DAC0C40-EF50-4632-B781-ACDAE95AF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82AAB43-E3D9-4272-8809-5F70B30206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28C7D300-E0BD-4C12-92B1-0801266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CCA3ED35-2344-4402-B61B-3932E69457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949146BF-06FF-41BB-BDD3-B80BABB3AA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393A6A5F-F75B-4BBC-AADC-A84DA758EE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77B21059-EA9B-4329-968B-81F7966D2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BFF9C99F-41B4-4789-934B-8BF03EA94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C180277F-7E18-4896-AE91-960B379D2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C95FE437-DA37-44C9-B975-96C6DD9DE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A2A5369E-5DB7-4854-BBEC-D043F3A5F2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B6B0D6D9-913A-4804-83B5-5A9858F570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29B4FACF-EF13-4EFA-86D3-D5B2B6703A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7BD767A9-D2A3-4942-B654-34DDDFD60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0C97F02F-13B9-4D7E-B916-BC8713CC0D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99C0654B-0803-40FA-BF28-D8EA65F58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D44F31B6-3657-4241-A94E-EEDBFF0C9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3557624B-3CCB-43DA-998B-B1EC599C7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75B0CCD4-215D-456D-808C-F96ABB7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FE4E038E-23E6-43BE-9A3B-523A28DF7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A686F1FD-4135-414B-8575-ED97CC8DBF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36FBC8D5-B3FE-4E26-8B4F-5D5668A8A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33A60C97-778A-4251-A66B-49769F0C2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0CC04E3B-2AC3-4A7B-A425-DDABEA8AF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CEF7D0E1-459C-4A15-9F05-545F6430B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D5797445-BFB3-4EB2-8B44-4BF2C9E915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E27FB1FC-477D-45B3-82B0-0F49364698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D94CF442-4FF2-41B3-8870-097DBAF46C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A24927C8-A42E-4B8D-84A4-50A58968B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5379CB96-0D3A-4582-8650-A909955BA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531F84F2-CE93-4841-9AA6-BC9E355796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D1BED9D2-07EF-452E-AFA1-9A1E80AE24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2C75A1A5-0A11-42EA-AF4E-FF52721258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4275A1C7-FA96-4BBB-A7EF-A7ED02814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8CA8B3B4-73BE-41D5-900B-42FBF6AA72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B0264B0D-E150-4641-BBB1-58080670E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BCC2D199-EF36-4077-A50C-D9FC99331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C6DCCA13-7F75-46F9-97B3-A9DA4C217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56C76EEB-75A4-418F-9FE0-CC513BC3C2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1E952CEF-EC1B-4714-8900-D2DFAEF30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2B899198-ADCC-4613-957B-7A40B17B15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5581AF7F-95DB-4163-B608-C04A61FB92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5616F834-835A-42B4-B51B-5AD285E283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EF598AFA-5F8F-4191-8881-1DE91BB2B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623A080-F2C6-4664-B99C-99A9C287B4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330E7091-D82F-490A-8F32-DE8745212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2B340B39-E421-434F-AF1A-DAD7E7802D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6C2ED568-9809-4A18-A06A-87018A987E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A6C26F4B-6369-4557-B6D4-A1B448B1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42CEA830-FB77-4EA5-9BAB-64B6F500F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E5A9B88C-3ADF-40D8-9E9B-42439F8520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CC9DEE2F-0410-4B1A-BED8-D1371CE8B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8A66E75A-959E-436D-B1F1-DBD1E460E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B35526DB-3749-43FA-84BA-E73EE1D1DB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503C90B-19EF-4925-A08A-AE40956A26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B98692DC-F401-45BC-ABC7-421F3391C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629B1A4-7BFC-4F45-9FAD-BB035C4E4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A2F92592-AB8B-4732-BEE7-3E2B830EA3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9C3644DC-02D1-43FF-8ED1-0ECBBA4B3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4DC12AE3-E70C-4CD8-9A74-7567F99C46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E0DDE12-8B48-4D21-8863-06298ED8B8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C611F1DE-AF40-48FC-8A1E-0A175D439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34C2CAED-22FC-4450-8BBC-7811F7DF9B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F89E6B45-A41C-4735-A7F5-E4EFD5DCF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44BFE35C-5487-42E8-AC30-01FC1E4F51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3575E1A5-C3CB-4081-A394-36172B7DB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C9C6DF24-803A-44A1-B29A-B90297D39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22A7B096-566C-4312-AF19-D9A3B6BC0E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B429767-12DD-4020-BC3E-9944CF36F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FF510776-417B-4B74-9082-ED3915450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FEF51D3D-E951-49CE-BCE4-D444BEF6B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B27BA73E-E784-4961-884D-F507DDE38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2849019E-0178-4A1C-A5D8-DC3DFC572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0B49676D-9D41-4B2D-8FF9-69AC31CFD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6BDFE3E8-9647-4400-B019-8EDD4E688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EDD57B95-ED61-4561-9ADF-38126BADC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3744F230-BFBA-41B0-9FE2-481D1EAFFF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C32022D3-12E0-4BC1-8085-D6CBF3CDD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D1AED37F-874A-4B21-A522-FEBCB38F4C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5BB466E2-3497-4A3B-8777-FAA0AAEE2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A924D178-36E4-4E29-86E8-7716F3B4A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D0DF84E5-BB3D-4120-8FD3-98ECDA31BB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E5B29635-10AC-481E-A2DE-80E9DE6128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AAB430CA-3259-463F-85F9-B6E180323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8EF18909-FC9F-4845-B1DC-027E82B21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EFCE2389-D574-49C1-89EB-D8C7308883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D44B35A5-5216-45FC-8F0F-D80E383B42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9470F10A-F708-41AA-A910-5C288B3556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CD73E13B-910B-40D2-B53F-6614C098B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8267FC95-0200-40B3-B043-D33BEA60D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F14022C-37CD-4CDD-ACD1-86161EF00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39425471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extBox 1">
            <a:extLst>
              <a:ext uri="{FF2B5EF4-FFF2-40B4-BE49-F238E27FC236}">
                <a16:creationId xmlns:a16="http://schemas.microsoft.com/office/drawing/2014/main" id="{7ABA0420-937E-B6E5-38F9-C003F4AF03BF}"/>
              </a:ext>
            </a:extLst>
          </p:cNvPr>
          <p:cNvSpPr txBox="1"/>
          <p:nvPr/>
        </p:nvSpPr>
        <p:spPr>
          <a:xfrm>
            <a:off x="838200" y="448721"/>
            <a:ext cx="4707671" cy="122565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800" kern="1200">
                <a:solidFill>
                  <a:schemeClr val="bg1"/>
                </a:solidFill>
                <a:latin typeface="+mj-lt"/>
                <a:ea typeface="+mj-ea"/>
                <a:cs typeface="+mj-cs"/>
              </a:rPr>
              <a:t>Objectives</a:t>
            </a:r>
          </a:p>
        </p:txBody>
      </p:sp>
      <p:cxnSp>
        <p:nvCxnSpPr>
          <p:cNvPr id="16" name="Straight Connector 15">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F4C5408-0C92-E6F0-7F37-BDB429585E8E}"/>
              </a:ext>
            </a:extLst>
          </p:cNvPr>
          <p:cNvSpPr txBox="1"/>
          <p:nvPr/>
        </p:nvSpPr>
        <p:spPr>
          <a:xfrm>
            <a:off x="897769" y="1909192"/>
            <a:ext cx="4586513" cy="364771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sz="1600" dirty="0">
                <a:solidFill>
                  <a:schemeClr val="bg1"/>
                </a:solidFill>
              </a:rPr>
              <a:t>The major goal is to create a powerful AI-powered real-time property appraisal system, demonstrating a commitment to technological innovation.</a:t>
            </a:r>
          </a:p>
          <a:p>
            <a:pPr marL="285750" indent="-228600">
              <a:lnSpc>
                <a:spcPct val="90000"/>
              </a:lnSpc>
              <a:spcAft>
                <a:spcPts val="600"/>
              </a:spcAft>
              <a:buFont typeface="Arial" panose="020B0604020202020204" pitchFamily="34" charset="0"/>
              <a:buChar char="•"/>
            </a:pPr>
            <a:r>
              <a:rPr lang="en-US" sz="1600" dirty="0">
                <a:solidFill>
                  <a:schemeClr val="bg1"/>
                </a:solidFill>
              </a:rPr>
              <a:t>The project's goal is to improve accuracy by implementing a variety of advanced regression approaches, with an emphasis on precision and dependability in valuation outputs.</a:t>
            </a:r>
          </a:p>
          <a:p>
            <a:pPr marL="285750" indent="-228600">
              <a:lnSpc>
                <a:spcPct val="90000"/>
              </a:lnSpc>
              <a:spcAft>
                <a:spcPts val="600"/>
              </a:spcAft>
              <a:buFont typeface="Arial" panose="020B0604020202020204" pitchFamily="34" charset="0"/>
              <a:buChar char="•"/>
            </a:pPr>
            <a:r>
              <a:rPr lang="en-US" sz="1600" dirty="0">
                <a:solidFill>
                  <a:schemeClr val="bg1"/>
                </a:solidFill>
              </a:rPr>
              <a:t>Create a web application that can easily be understandable to end users.</a:t>
            </a:r>
          </a:p>
          <a:p>
            <a:pPr marL="285750" indent="-228600">
              <a:lnSpc>
                <a:spcPct val="90000"/>
              </a:lnSpc>
              <a:spcAft>
                <a:spcPts val="600"/>
              </a:spcAft>
              <a:buFont typeface="Arial" panose="020B0604020202020204" pitchFamily="34" charset="0"/>
              <a:buChar char="•"/>
            </a:pPr>
            <a:r>
              <a:rPr lang="en-US" sz="1600" dirty="0">
                <a:solidFill>
                  <a:schemeClr val="bg1"/>
                </a:solidFill>
              </a:rPr>
              <a:t>Adding transparency and explainability elements displays a commitment to ensure that people understand and trust the AI model's decision-making process.</a:t>
            </a: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object 10">
            <a:extLst>
              <a:ext uri="{FF2B5EF4-FFF2-40B4-BE49-F238E27FC236}">
                <a16:creationId xmlns:a16="http://schemas.microsoft.com/office/drawing/2014/main" id="{D31AF80D-53F7-E478-A51D-D2F1FA117AC9}"/>
              </a:ext>
            </a:extLst>
          </p:cNvPr>
          <p:cNvPicPr/>
          <p:nvPr/>
        </p:nvPicPr>
        <p:blipFill>
          <a:blip r:embed="rId2" cstate="print"/>
          <a:stretch>
            <a:fillRect/>
          </a:stretch>
        </p:blipFill>
        <p:spPr>
          <a:xfrm>
            <a:off x="6525453" y="680725"/>
            <a:ext cx="5666547" cy="5496550"/>
          </a:xfrm>
          <a:prstGeom prst="rect">
            <a:avLst/>
          </a:prstGeom>
        </p:spPr>
      </p:pic>
    </p:spTree>
    <p:extLst>
      <p:ext uri="{BB962C8B-B14F-4D97-AF65-F5344CB8AC3E}">
        <p14:creationId xmlns:p14="http://schemas.microsoft.com/office/powerpoint/2010/main" val="20585149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201B1D108BF9A408AA81796E955B9A2" ma:contentTypeVersion="16" ma:contentTypeDescription="Create a new document." ma:contentTypeScope="" ma:versionID="5bc93c7c37bfd22cfedcc2288a2dbc16">
  <xsd:schema xmlns:xsd="http://www.w3.org/2001/XMLSchema" xmlns:xs="http://www.w3.org/2001/XMLSchema" xmlns:p="http://schemas.microsoft.com/office/2006/metadata/properties" xmlns:ns3="44a0c0cc-37b0-4679-9234-86882c4111ed" xmlns:ns4="a203dc8b-5e21-4c8f-a717-1daa26f4039c" targetNamespace="http://schemas.microsoft.com/office/2006/metadata/properties" ma:root="true" ma:fieldsID="ac391c3a946a3a33bfc5e126eb435ae3" ns3:_="" ns4:_="">
    <xsd:import namespace="44a0c0cc-37b0-4679-9234-86882c4111ed"/>
    <xsd:import namespace="a203dc8b-5e21-4c8f-a717-1daa26f4039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LengthInSeconds" minOccurs="0"/>
                <xsd:element ref="ns4:_activity" minOccurs="0"/>
                <xsd:element ref="ns4:MediaServiceObjectDetectorVersion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a0c0cc-37b0-4679-9234-86882c4111e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203dc8b-5e21-4c8f-a717-1daa26f4039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a203dc8b-5e21-4c8f-a717-1daa26f4039c" xsi:nil="true"/>
  </documentManagement>
</p:properties>
</file>

<file path=customXml/itemProps1.xml><?xml version="1.0" encoding="utf-8"?>
<ds:datastoreItem xmlns:ds="http://schemas.openxmlformats.org/officeDocument/2006/customXml" ds:itemID="{420E340B-BB46-4026-8765-1F118533B9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a0c0cc-37b0-4679-9234-86882c4111ed"/>
    <ds:schemaRef ds:uri="a203dc8b-5e21-4c8f-a717-1daa26f403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CDBCFB0-00F6-4680-BE9A-856E69566FCE}">
  <ds:schemaRefs>
    <ds:schemaRef ds:uri="http://schemas.microsoft.com/sharepoint/v3/contenttype/forms"/>
  </ds:schemaRefs>
</ds:datastoreItem>
</file>

<file path=customXml/itemProps3.xml><?xml version="1.0" encoding="utf-8"?>
<ds:datastoreItem xmlns:ds="http://schemas.openxmlformats.org/officeDocument/2006/customXml" ds:itemID="{E2AABCB4-BBC1-4AC5-9FCC-3C2BD17C77DB}">
  <ds:schemaRefs>
    <ds:schemaRef ds:uri="http://schemas.microsoft.com/office/infopath/2007/PartnerControls"/>
    <ds:schemaRef ds:uri="http://schemas.microsoft.com/office/2006/metadata/properties"/>
    <ds:schemaRef ds:uri="http://purl.org/dc/dcmitype/"/>
    <ds:schemaRef ds:uri="http://purl.org/dc/elements/1.1/"/>
    <ds:schemaRef ds:uri="http://schemas.microsoft.com/office/2006/documentManagement/types"/>
    <ds:schemaRef ds:uri="a203dc8b-5e21-4c8f-a717-1daa26f4039c"/>
    <ds:schemaRef ds:uri="http://schemas.openxmlformats.org/package/2006/metadata/core-properties"/>
    <ds:schemaRef ds:uri="http://www.w3.org/XML/1998/namespace"/>
    <ds:schemaRef ds:uri="http://purl.org/dc/terms/"/>
    <ds:schemaRef ds:uri="44a0c0cc-37b0-4679-9234-86882c4111ed"/>
  </ds:schemaRefs>
</ds:datastoreItem>
</file>

<file path=docProps/app.xml><?xml version="1.0" encoding="utf-8"?>
<Properties xmlns="http://schemas.openxmlformats.org/officeDocument/2006/extended-properties" xmlns:vt="http://schemas.openxmlformats.org/officeDocument/2006/docPropsVTypes">
  <TotalTime>543</TotalTime>
  <Words>1196</Words>
  <Application>Microsoft Office PowerPoint</Application>
  <PresentationFormat>Widescreen</PresentationFormat>
  <Paragraphs>58</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Aptos</vt:lpstr>
      <vt:lpstr>Aptos Display</vt:lpstr>
      <vt:lpstr>Arial</vt:lpstr>
      <vt:lpstr>Calibri</vt:lpstr>
      <vt:lpstr>Goudy Stout</vt:lpstr>
      <vt:lpstr>Söhne</vt:lpstr>
      <vt:lpstr>Times New Roman</vt:lpstr>
      <vt:lpstr>Office Theme</vt:lpstr>
      <vt:lpstr>REALESTATE PREDICTOR: AI-DRIVEN REAL-TIME PROPERTY VALUATION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REALESTATE PREDICTOR: AI-DRIVEN REAL-TIME PROPERTY VALUATION</dc:title>
  <dc:creator>VALLURU MOHAMMAD RASHEED</dc:creator>
  <cp:lastModifiedBy>VALLURU MOHAMMAD RASHEED</cp:lastModifiedBy>
  <cp:revision>2</cp:revision>
  <dcterms:created xsi:type="dcterms:W3CDTF">2024-02-14T14:05:30Z</dcterms:created>
  <dcterms:modified xsi:type="dcterms:W3CDTF">2024-04-22T16:07:12Z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0x010100C201B1D108BF9A408AA81796E955B9A2</vt:lpwstr>
  </property>
</Properties>
</file>

<file path=docProps/thumbnail.jpeg>
</file>